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26" r:id="rId5"/>
    <p:sldId id="350" r:id="rId6"/>
    <p:sldId id="333" r:id="rId7"/>
    <p:sldId id="262" r:id="rId8"/>
    <p:sldId id="283" r:id="rId9"/>
    <p:sldId id="321" r:id="rId10"/>
    <p:sldId id="328" r:id="rId11"/>
    <p:sldId id="289" r:id="rId12"/>
    <p:sldId id="338" r:id="rId13"/>
    <p:sldId id="331" r:id="rId14"/>
    <p:sldId id="327" r:id="rId15"/>
    <p:sldId id="302" r:id="rId16"/>
    <p:sldId id="323" r:id="rId17"/>
    <p:sldId id="299" r:id="rId18"/>
    <p:sldId id="340" r:id="rId19"/>
    <p:sldId id="348" r:id="rId20"/>
    <p:sldId id="339" r:id="rId21"/>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088">
          <p15:clr>
            <a:srgbClr val="A4A3A4"/>
          </p15:clr>
        </p15:guide>
        <p15:guide id="2" orient="horz" pos="981">
          <p15:clr>
            <a:srgbClr val="A4A3A4"/>
          </p15:clr>
        </p15:guide>
        <p15:guide id="3" orient="horz" pos="3861" userDrawn="1">
          <p15:clr>
            <a:srgbClr val="A4A3A4"/>
          </p15:clr>
        </p15:guide>
        <p15:guide id="4" orient="horz" pos="232">
          <p15:clr>
            <a:srgbClr val="A4A3A4"/>
          </p15:clr>
        </p15:guide>
        <p15:guide id="5" pos="226">
          <p15:clr>
            <a:srgbClr val="A4A3A4"/>
          </p15:clr>
        </p15:guide>
        <p15:guide id="6" pos="5534">
          <p15:clr>
            <a:srgbClr val="A4A3A4"/>
          </p15:clr>
        </p15:guide>
        <p15:guide id="7" pos="5148" userDrawn="1">
          <p15:clr>
            <a:srgbClr val="A4A3A4"/>
          </p15:clr>
        </p15:guide>
        <p15:guide id="8" pos="2835" userDrawn="1">
          <p15:clr>
            <a:srgbClr val="A4A3A4"/>
          </p15:clr>
        </p15:guide>
      </p15:sldGuideLst>
    </p:ext>
    <p:ext uri="{2D200454-40CA-4A62-9FC3-DE9A4176ACB9}">
      <p15:notesGuideLst xmlns:p15="http://schemas.microsoft.com/office/powerpoint/2012/main" xmlns="">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a:srgbClr val="FFCC66"/>
    <a:srgbClr val="FFCC00"/>
    <a:srgbClr val="FF6600"/>
    <a:srgbClr val="FF3300"/>
    <a:srgbClr val="FF9933"/>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9315" autoAdjust="0"/>
  </p:normalViewPr>
  <p:slideViewPr>
    <p:cSldViewPr>
      <p:cViewPr>
        <p:scale>
          <a:sx n="61" d="100"/>
          <a:sy n="61" d="100"/>
        </p:scale>
        <p:origin x="-1542" y="30"/>
      </p:cViewPr>
      <p:guideLst>
        <p:guide orient="horz" pos="4088"/>
        <p:guide orient="horz" pos="981"/>
        <p:guide orient="horz" pos="3861"/>
        <p:guide orient="horz" pos="232"/>
        <p:guide pos="226"/>
        <p:guide pos="5534"/>
        <p:guide pos="5148"/>
        <p:guide pos="2835"/>
      </p:guideLst>
    </p:cSldViewPr>
  </p:slideViewPr>
  <p:outlineViewPr>
    <p:cViewPr>
      <p:scale>
        <a:sx n="33" d="100"/>
        <a:sy n="33" d="100"/>
      </p:scale>
      <p:origin x="0" y="8760"/>
    </p:cViewPr>
  </p:outlineViewPr>
  <p:notesTextViewPr>
    <p:cViewPr>
      <p:scale>
        <a:sx n="1" d="1"/>
        <a:sy n="1" d="1"/>
      </p:scale>
      <p:origin x="0" y="0"/>
    </p:cViewPr>
  </p:notesTextViewPr>
  <p:notesViewPr>
    <p:cSldViewPr>
      <p:cViewPr>
        <p:scale>
          <a:sx n="100" d="100"/>
          <a:sy n="100" d="100"/>
        </p:scale>
        <p:origin x="-2124" y="210"/>
      </p:cViewPr>
      <p:guideLst>
        <p:guide orient="horz" pos="3132"/>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8FD95E6D-E005-4190-878B-808A5FA99C2B}" type="datetimeFigureOut">
              <a:rPr lang="en-GB" smtClean="0"/>
              <a:t>28/07/2016</a:t>
            </a:fld>
            <a:endParaRPr lang="en-GB"/>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BA468D74-8FB4-4B11-A8D3-B4BA6DD177C1}" type="slidenum">
              <a:rPr lang="en-GB" smtClean="0"/>
              <a:t>‹#›</a:t>
            </a:fld>
            <a:endParaRPr lang="en-GB"/>
          </a:p>
        </p:txBody>
      </p:sp>
    </p:spTree>
    <p:extLst>
      <p:ext uri="{BB962C8B-B14F-4D97-AF65-F5344CB8AC3E}">
        <p14:creationId xmlns:p14="http://schemas.microsoft.com/office/powerpoint/2010/main" val="8555043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BC13D48-4F4A-483D-B92D-12FA1DFF40A7}" type="datetimeFigureOut">
              <a:rPr lang="en-GB"/>
              <a:pPr>
                <a:defRPr/>
              </a:pPr>
              <a:t>28/07/2016</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D48BBD-DB8C-47E1-B569-3CC39BC0DBBA}" type="slidenum">
              <a:rPr lang="en-GB"/>
              <a:pPr>
                <a:defRPr/>
              </a:pPr>
              <a:t>‹#›</a:t>
            </a:fld>
            <a:endParaRPr lang="en-GB"/>
          </a:p>
        </p:txBody>
      </p:sp>
    </p:spTree>
    <p:extLst>
      <p:ext uri="{BB962C8B-B14F-4D97-AF65-F5344CB8AC3E}">
        <p14:creationId xmlns:p14="http://schemas.microsoft.com/office/powerpoint/2010/main" val="39413554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kern="1200" dirty="0" smtClean="0">
                <a:solidFill>
                  <a:schemeClr val="tx1"/>
                </a:solidFill>
                <a:latin typeface="+mn-lt"/>
                <a:ea typeface="+mn-ea"/>
                <a:cs typeface="+mn-cs"/>
              </a:rPr>
              <a:t>Presenter guidance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Introduce the presentation and what they will learn over the next 30 minutes.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e.g. the following presentation will introduce you to apprenticeships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GB" sz="1200" u="sng" kern="1200" dirty="0" smtClean="0">
                <a:solidFill>
                  <a:schemeClr val="tx1"/>
                </a:solidFill>
                <a:latin typeface="+mn-lt"/>
                <a:ea typeface="+mn-ea"/>
                <a:cs typeface="+mn-cs"/>
              </a:rPr>
              <a:t>About</a:t>
            </a:r>
            <a:r>
              <a:rPr lang="en-GB" sz="1200" kern="1200" dirty="0" smtClean="0">
                <a:solidFill>
                  <a:schemeClr val="tx1"/>
                </a:solidFill>
                <a:latin typeface="+mn-lt"/>
                <a:ea typeface="+mn-ea"/>
                <a:cs typeface="+mn-cs"/>
              </a:rPr>
              <a:t> what an apprenticeship is, the different types</a:t>
            </a:r>
            <a:r>
              <a:rPr lang="en-GB" sz="1200" kern="1200" baseline="0" dirty="0" smtClean="0">
                <a:solidFill>
                  <a:schemeClr val="tx1"/>
                </a:solidFill>
                <a:latin typeface="+mn-lt"/>
                <a:ea typeface="+mn-ea"/>
                <a:cs typeface="+mn-cs"/>
              </a:rPr>
              <a:t> of apprenticeships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(2) </a:t>
            </a:r>
            <a:r>
              <a:rPr lang="en-GB" sz="1200" u="sng" kern="1200" dirty="0" smtClean="0">
                <a:solidFill>
                  <a:schemeClr val="tx1"/>
                </a:solidFill>
                <a:latin typeface="+mn-lt"/>
                <a:ea typeface="+mn-ea"/>
                <a:cs typeface="+mn-cs"/>
              </a:rPr>
              <a:t>Discover</a:t>
            </a:r>
            <a:r>
              <a:rPr lang="en-GB" sz="1200" kern="1200" dirty="0" smtClean="0">
                <a:solidFill>
                  <a:schemeClr val="tx1"/>
                </a:solidFill>
                <a:latin typeface="+mn-lt"/>
                <a:ea typeface="+mn-ea"/>
                <a:cs typeface="+mn-cs"/>
              </a:rPr>
              <a:t> the benefits and advantages of becoming an apprentice</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(3) </a:t>
            </a:r>
            <a:r>
              <a:rPr lang="en-GB" sz="1200" u="sng" kern="1200" dirty="0" smtClean="0">
                <a:solidFill>
                  <a:schemeClr val="tx1"/>
                </a:solidFill>
                <a:latin typeface="+mn-lt"/>
                <a:ea typeface="+mn-ea"/>
                <a:cs typeface="+mn-cs"/>
              </a:rPr>
              <a:t>Explore</a:t>
            </a:r>
            <a:r>
              <a:rPr lang="en-GB" sz="1200" kern="1200" dirty="0" smtClean="0">
                <a:solidFill>
                  <a:schemeClr val="tx1"/>
                </a:solidFill>
                <a:latin typeface="+mn-lt"/>
                <a:ea typeface="+mn-ea"/>
                <a:cs typeface="+mn-cs"/>
              </a:rPr>
              <a:t> what</a:t>
            </a:r>
            <a:r>
              <a:rPr lang="en-GB" sz="1200" kern="1200" baseline="0" dirty="0" smtClean="0">
                <a:solidFill>
                  <a:schemeClr val="tx1"/>
                </a:solidFill>
                <a:latin typeface="+mn-lt"/>
                <a:ea typeface="+mn-ea"/>
                <a:cs typeface="+mn-cs"/>
              </a:rPr>
              <a:t> goes into an apprenticeship</a:t>
            </a:r>
            <a:endParaRPr lang="en-GB" sz="1200" kern="1200" dirty="0" smtClean="0">
              <a:solidFill>
                <a:schemeClr val="tx1"/>
              </a:solidFill>
              <a:latin typeface="+mn-lt"/>
              <a:ea typeface="+mn-ea"/>
              <a:cs typeface="+mn-cs"/>
            </a:endParaRPr>
          </a:p>
          <a:p>
            <a:endParaRPr lang="en-GB" dirty="0" smtClean="0"/>
          </a:p>
          <a:p>
            <a:r>
              <a:rPr lang="en-GB" b="1" dirty="0" smtClean="0"/>
              <a:t>Background Note</a:t>
            </a:r>
          </a:p>
          <a:p>
            <a:r>
              <a:rPr lang="en-GB" i="1" dirty="0" smtClean="0">
                <a:solidFill>
                  <a:srgbClr val="0000FF"/>
                </a:solidFill>
              </a:rPr>
              <a:t>This presentation assumes no prior knowledge of apprenticeships</a:t>
            </a:r>
            <a:endParaRPr lang="en-GB" i="1" dirty="0">
              <a:solidFill>
                <a:srgbClr val="0000FF"/>
              </a:solidFill>
            </a:endParaRPr>
          </a:p>
        </p:txBody>
      </p:sp>
    </p:spTree>
    <p:extLst>
      <p:ext uri="{BB962C8B-B14F-4D97-AF65-F5344CB8AC3E}">
        <p14:creationId xmlns:p14="http://schemas.microsoft.com/office/powerpoint/2010/main" val="315522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Speaker notes: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a:defRPr/>
            </a:pPr>
            <a:r>
              <a:rPr lang="en-GB" dirty="0" smtClean="0"/>
              <a:t>Due to demand from business and backing from the government Higher and degree level Apprenticeships are expanding.  Apprentices’ opportunities for career progression are increasing with the expansion of Higher and degree level Apprenticeships (levels 4-7).  Equivalent to a degree, more of these specialised and highly skilled apprenticeships are being offered each year, giving individuals the chance to continue their professional development and realise their full potential.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cs typeface="Arial" charset="0"/>
            </a:endParaRPr>
          </a:p>
          <a:p>
            <a:endParaRPr lang="en-GB" dirty="0"/>
          </a:p>
        </p:txBody>
      </p:sp>
    </p:spTree>
    <p:extLst>
      <p:ext uri="{BB962C8B-B14F-4D97-AF65-F5344CB8AC3E}">
        <p14:creationId xmlns:p14="http://schemas.microsoft.com/office/powerpoint/2010/main" val="37767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None/>
            </a:pPr>
            <a:r>
              <a:rPr lang="en-GB" sz="1200" b="1" dirty="0" smtClean="0"/>
              <a:t>Speaker notes:</a:t>
            </a:r>
          </a:p>
          <a:p>
            <a:pPr>
              <a:lnSpc>
                <a:spcPct val="80000"/>
              </a:lnSpc>
              <a:buNone/>
            </a:pPr>
            <a:endParaRPr lang="en-GB" sz="1200" b="1" dirty="0" smtClean="0"/>
          </a:p>
          <a:p>
            <a:pPr>
              <a:lnSpc>
                <a:spcPct val="80000"/>
              </a:lnSpc>
              <a:buNone/>
            </a:pPr>
            <a:r>
              <a:rPr lang="en-GB" sz="1200" dirty="0" smtClean="0"/>
              <a:t>Applying for an apprenticeship is no different to applying for any other job, you should consider what your long term career goals are and how best to reach them then look for an apprenticeship vacancy to get you started on the path to your dream career.</a:t>
            </a:r>
          </a:p>
          <a:p>
            <a:pPr>
              <a:lnSpc>
                <a:spcPct val="80000"/>
              </a:lnSpc>
              <a:buNone/>
            </a:pPr>
            <a:endParaRPr lang="en-GB" sz="1200" dirty="0" smtClean="0"/>
          </a:p>
        </p:txBody>
      </p:sp>
    </p:spTree>
    <p:extLst>
      <p:ext uri="{BB962C8B-B14F-4D97-AF65-F5344CB8AC3E}">
        <p14:creationId xmlns:p14="http://schemas.microsoft.com/office/powerpoint/2010/main" val="206106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Speaker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There are up to 27,000 vacancies on the ‘Find an apprenticeship’</a:t>
            </a:r>
            <a:r>
              <a:rPr lang="en-GB" sz="1200" baseline="0" dirty="0" smtClean="0"/>
              <a:t> vacancy site </a:t>
            </a:r>
            <a:r>
              <a:rPr lang="en-GB" sz="1200" dirty="0" smtClean="0"/>
              <a:t>at any one time</a:t>
            </a:r>
          </a:p>
          <a:p>
            <a:endParaRPr lang="en-GB" dirty="0"/>
          </a:p>
        </p:txBody>
      </p:sp>
    </p:spTree>
    <p:extLst>
      <p:ext uri="{BB962C8B-B14F-4D97-AF65-F5344CB8AC3E}">
        <p14:creationId xmlns:p14="http://schemas.microsoft.com/office/powerpoint/2010/main" val="47163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Speaker notes:</a:t>
            </a:r>
          </a:p>
          <a:p>
            <a:r>
              <a:rPr lang="en-GB" dirty="0" smtClean="0"/>
              <a:t>There are 5 easy steps to search and register on the Find an apprenticeship system to begin</a:t>
            </a:r>
            <a:r>
              <a:rPr lang="en-GB" baseline="0" dirty="0" smtClean="0"/>
              <a:t> </a:t>
            </a:r>
            <a:r>
              <a:rPr lang="en-GB" dirty="0" smtClean="0"/>
              <a:t>your search for your ideal job.</a:t>
            </a:r>
          </a:p>
          <a:p>
            <a:endParaRPr lang="en-GB" dirty="0" smtClean="0"/>
          </a:p>
          <a:p>
            <a:r>
              <a:rPr lang="en-GB" dirty="0" smtClean="0"/>
              <a:t>Presenter guidance (see pack 2 - Find</a:t>
            </a:r>
            <a:r>
              <a:rPr lang="en-GB" baseline="0" dirty="0" smtClean="0"/>
              <a:t> an apprenticeship, which gives in-depth guidance on the registration process)</a:t>
            </a:r>
          </a:p>
          <a:p>
            <a:endParaRPr lang="en-GB" baseline="0" dirty="0" smtClean="0"/>
          </a:p>
          <a:p>
            <a:r>
              <a:rPr lang="en-GB" baseline="0" dirty="0" smtClean="0"/>
              <a:t>Traineeship opportunities are available on the ‘Find a Traineeship’ section of the gov.uk website.</a:t>
            </a:r>
            <a:endParaRPr lang="en-GB" dirty="0"/>
          </a:p>
        </p:txBody>
      </p:sp>
    </p:spTree>
    <p:extLst>
      <p:ext uri="{BB962C8B-B14F-4D97-AF65-F5344CB8AC3E}">
        <p14:creationId xmlns:p14="http://schemas.microsoft.com/office/powerpoint/2010/main" val="649958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367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7216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1888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kern="1200" dirty="0" smtClean="0">
                <a:solidFill>
                  <a:schemeClr val="tx1"/>
                </a:solidFill>
                <a:latin typeface="+mn-lt"/>
                <a:ea typeface="+mn-ea"/>
                <a:cs typeface="+mn-cs"/>
              </a:rPr>
              <a:t>Presenter guidance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Introduce the presentation and what they will learn over the next 30 minutes.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e.g. the following presentation will introduce you to apprenticeships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GB" sz="1200" u="sng" kern="1200" dirty="0" smtClean="0">
                <a:solidFill>
                  <a:schemeClr val="tx1"/>
                </a:solidFill>
                <a:latin typeface="+mn-lt"/>
                <a:ea typeface="+mn-ea"/>
                <a:cs typeface="+mn-cs"/>
              </a:rPr>
              <a:t>About</a:t>
            </a:r>
            <a:r>
              <a:rPr lang="en-GB" sz="1200" kern="1200" dirty="0" smtClean="0">
                <a:solidFill>
                  <a:schemeClr val="tx1"/>
                </a:solidFill>
                <a:latin typeface="+mn-lt"/>
                <a:ea typeface="+mn-ea"/>
                <a:cs typeface="+mn-cs"/>
              </a:rPr>
              <a:t> what an apprenticeship is, the different types</a:t>
            </a:r>
            <a:r>
              <a:rPr lang="en-GB" sz="1200" kern="1200" baseline="0" dirty="0" smtClean="0">
                <a:solidFill>
                  <a:schemeClr val="tx1"/>
                </a:solidFill>
                <a:latin typeface="+mn-lt"/>
                <a:ea typeface="+mn-ea"/>
                <a:cs typeface="+mn-cs"/>
              </a:rPr>
              <a:t> of apprenticeships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(2) </a:t>
            </a:r>
            <a:r>
              <a:rPr lang="en-GB" sz="1200" u="sng" kern="1200" dirty="0" smtClean="0">
                <a:solidFill>
                  <a:schemeClr val="tx1"/>
                </a:solidFill>
                <a:latin typeface="+mn-lt"/>
                <a:ea typeface="+mn-ea"/>
                <a:cs typeface="+mn-cs"/>
              </a:rPr>
              <a:t>Discover</a:t>
            </a:r>
            <a:r>
              <a:rPr lang="en-GB" sz="1200" kern="1200" dirty="0" smtClean="0">
                <a:solidFill>
                  <a:schemeClr val="tx1"/>
                </a:solidFill>
                <a:latin typeface="+mn-lt"/>
                <a:ea typeface="+mn-ea"/>
                <a:cs typeface="+mn-cs"/>
              </a:rPr>
              <a:t> the benefits and advantages of becoming an apprentice</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(3) </a:t>
            </a:r>
            <a:r>
              <a:rPr lang="en-GB" sz="1200" u="sng" kern="1200" dirty="0" smtClean="0">
                <a:solidFill>
                  <a:schemeClr val="tx1"/>
                </a:solidFill>
                <a:latin typeface="+mn-lt"/>
                <a:ea typeface="+mn-ea"/>
                <a:cs typeface="+mn-cs"/>
              </a:rPr>
              <a:t>Explore</a:t>
            </a:r>
            <a:r>
              <a:rPr lang="en-GB" sz="1200" kern="1200" dirty="0" smtClean="0">
                <a:solidFill>
                  <a:schemeClr val="tx1"/>
                </a:solidFill>
                <a:latin typeface="+mn-lt"/>
                <a:ea typeface="+mn-ea"/>
                <a:cs typeface="+mn-cs"/>
              </a:rPr>
              <a:t> what</a:t>
            </a:r>
            <a:r>
              <a:rPr lang="en-GB" sz="1200" kern="1200" baseline="0" dirty="0" smtClean="0">
                <a:solidFill>
                  <a:schemeClr val="tx1"/>
                </a:solidFill>
                <a:latin typeface="+mn-lt"/>
                <a:ea typeface="+mn-ea"/>
                <a:cs typeface="+mn-cs"/>
              </a:rPr>
              <a:t> goes into an apprenticeship</a:t>
            </a:r>
            <a:endParaRPr lang="en-GB" sz="1200" kern="1200" dirty="0" smtClean="0">
              <a:solidFill>
                <a:schemeClr val="tx1"/>
              </a:solidFill>
              <a:latin typeface="+mn-lt"/>
              <a:ea typeface="+mn-ea"/>
              <a:cs typeface="+mn-cs"/>
            </a:endParaRPr>
          </a:p>
          <a:p>
            <a:endParaRPr lang="en-GB" dirty="0" smtClean="0"/>
          </a:p>
          <a:p>
            <a:r>
              <a:rPr lang="en-GB" b="1" dirty="0" smtClean="0"/>
              <a:t>Background Note</a:t>
            </a:r>
          </a:p>
          <a:p>
            <a:r>
              <a:rPr lang="en-GB" i="1" dirty="0" smtClean="0">
                <a:solidFill>
                  <a:srgbClr val="0000FF"/>
                </a:solidFill>
              </a:rPr>
              <a:t>This presentation assumes no prior knowledge of apprenticeships</a:t>
            </a:r>
            <a:endParaRPr lang="en-GB" i="1" dirty="0">
              <a:solidFill>
                <a:srgbClr val="0000FF"/>
              </a:solidFill>
            </a:endParaRPr>
          </a:p>
        </p:txBody>
      </p:sp>
    </p:spTree>
    <p:extLst>
      <p:ext uri="{BB962C8B-B14F-4D97-AF65-F5344CB8AC3E}">
        <p14:creationId xmlns:p14="http://schemas.microsoft.com/office/powerpoint/2010/main" val="300066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smtClean="0"/>
              <a:t>Presenter guidance</a:t>
            </a:r>
          </a:p>
          <a:p>
            <a:endParaRPr lang="en-GB" b="1" dirty="0" smtClean="0"/>
          </a:p>
          <a:p>
            <a:r>
              <a:rPr lang="en-GB" b="1" dirty="0" smtClean="0"/>
              <a:t>Interactive engagement – Discuss</a:t>
            </a:r>
          </a:p>
          <a:p>
            <a:endParaRPr lang="en-GB" dirty="0" smtClean="0"/>
          </a:p>
          <a:p>
            <a:r>
              <a:rPr lang="en-GB" dirty="0" smtClean="0"/>
              <a:t>Get the group to volunteer what an apprenticeship is and capture their suggestions</a:t>
            </a:r>
            <a:endParaRPr lang="en-GB" dirty="0"/>
          </a:p>
        </p:txBody>
      </p:sp>
    </p:spTree>
    <p:extLst>
      <p:ext uri="{BB962C8B-B14F-4D97-AF65-F5344CB8AC3E}">
        <p14:creationId xmlns:p14="http://schemas.microsoft.com/office/powerpoint/2010/main" val="20955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spcBef>
                <a:spcPts val="0"/>
              </a:spcBef>
              <a:buNone/>
            </a:pPr>
            <a:r>
              <a:rPr lang="en-GB" sz="1200" b="1" dirty="0" smtClean="0">
                <a:cs typeface="Arial" pitchFamily="34" charset="0"/>
              </a:rPr>
              <a:t>Speaker notes:</a:t>
            </a:r>
          </a:p>
          <a:p>
            <a:pPr>
              <a:lnSpc>
                <a:spcPct val="120000"/>
              </a:lnSpc>
              <a:spcBef>
                <a:spcPts val="0"/>
              </a:spcBef>
              <a:buNone/>
            </a:pPr>
            <a:r>
              <a:rPr lang="en-GB" sz="1200" b="1" dirty="0" smtClean="0">
                <a:cs typeface="Arial" pitchFamily="34" charset="0"/>
              </a:rPr>
              <a:t>Young People can ‘get in and go far’ with an apprenticeship at some of Britain’s biggest and brightest companies.  They can gain the skills and knowledge they need to succeed, in some cases up to degree level, while working and earning.</a:t>
            </a:r>
          </a:p>
          <a:p>
            <a:pPr>
              <a:lnSpc>
                <a:spcPct val="120000"/>
              </a:lnSpc>
              <a:spcBef>
                <a:spcPts val="0"/>
              </a:spcBef>
              <a:buNone/>
            </a:pPr>
            <a:endParaRPr lang="en-GB" sz="1200" b="1" dirty="0" smtClean="0">
              <a:cs typeface="Arial" pitchFamily="34" charset="0"/>
            </a:endParaRPr>
          </a:p>
          <a:p>
            <a:pPr>
              <a:lnSpc>
                <a:spcPct val="120000"/>
              </a:lnSpc>
              <a:spcBef>
                <a:spcPts val="0"/>
              </a:spcBef>
              <a:buNone/>
            </a:pPr>
            <a:r>
              <a:rPr lang="en-GB" sz="1300" b="1" dirty="0" smtClean="0">
                <a:cs typeface="Arial" pitchFamily="34" charset="0"/>
              </a:rPr>
              <a:t>Who is an apprenticeship for?</a:t>
            </a:r>
          </a:p>
          <a:p>
            <a:pPr>
              <a:lnSpc>
                <a:spcPct val="120000"/>
              </a:lnSpc>
              <a:spcBef>
                <a:spcPts val="0"/>
              </a:spcBef>
            </a:pPr>
            <a:r>
              <a:rPr lang="en-GB" sz="1300" dirty="0" smtClean="0">
                <a:cs typeface="Arial" pitchFamily="34" charset="0"/>
              </a:rPr>
              <a:t>An apprenticeship is available to anyone over 16 years old and living in England</a:t>
            </a:r>
            <a:endParaRPr lang="en-GB" sz="1300" b="1" dirty="0" smtClean="0">
              <a:cs typeface="Arial" pitchFamily="34" charset="0"/>
            </a:endParaRPr>
          </a:p>
          <a:p>
            <a:pPr>
              <a:lnSpc>
                <a:spcPct val="120000"/>
              </a:lnSpc>
              <a:spcBef>
                <a:spcPts val="0"/>
              </a:spcBef>
            </a:pPr>
            <a:endParaRPr lang="en-GB" sz="1300" b="1" dirty="0" smtClean="0">
              <a:cs typeface="Arial" pitchFamily="34" charset="0"/>
            </a:endParaRPr>
          </a:p>
          <a:p>
            <a:pPr>
              <a:lnSpc>
                <a:spcPct val="80000"/>
              </a:lnSpc>
              <a:buNone/>
            </a:pPr>
            <a:r>
              <a:rPr lang="en-GB" sz="1300" b="1" dirty="0" smtClean="0">
                <a:cs typeface="Arial" pitchFamily="34" charset="0"/>
              </a:rPr>
              <a:t>Duration of an apprenticeship</a:t>
            </a:r>
          </a:p>
          <a:p>
            <a:pPr marL="0" marR="0" lvl="0" indent="0" algn="l" defTabSz="914400" rtl="0" eaLnBrk="0" fontAlgn="base" latinLnBrk="0" hangingPunct="0">
              <a:lnSpc>
                <a:spcPct val="80000"/>
              </a:lnSpc>
              <a:spcBef>
                <a:spcPct val="30000"/>
              </a:spcBef>
              <a:spcAft>
                <a:spcPct val="0"/>
              </a:spcAft>
              <a:buClrTx/>
              <a:buSzTx/>
              <a:buFontTx/>
              <a:buNone/>
              <a:tabLst/>
              <a:defRPr/>
            </a:pPr>
            <a:r>
              <a:rPr lang="en-GB" sz="1300" dirty="0" smtClean="0">
                <a:cs typeface="Arial" pitchFamily="34" charset="0"/>
              </a:rPr>
              <a:t>All apprenticeships must be </a:t>
            </a:r>
            <a:r>
              <a:rPr lang="en-GB" sz="1300" b="1" dirty="0" smtClean="0">
                <a:cs typeface="Arial" pitchFamily="34" charset="0"/>
              </a:rPr>
              <a:t>at least 12 months </a:t>
            </a:r>
            <a:r>
              <a:rPr lang="en-GB" sz="1300" dirty="0" smtClean="0">
                <a:cs typeface="Arial" pitchFamily="34" charset="0"/>
              </a:rPr>
              <a:t>long but can vary in length depending on</a:t>
            </a:r>
            <a:r>
              <a:rPr lang="en-GB" sz="1400" kern="1200" dirty="0" smtClean="0">
                <a:solidFill>
                  <a:schemeClr val="tx1"/>
                </a:solidFill>
                <a:effectLst/>
                <a:latin typeface="+mn-lt"/>
                <a:ea typeface="+mn-ea"/>
                <a:cs typeface="+mn-cs"/>
              </a:rPr>
              <a:t> a number of factors such as existing skills, the framework or standard, and the industry sector or job role.</a:t>
            </a:r>
          </a:p>
          <a:p>
            <a:pPr>
              <a:lnSpc>
                <a:spcPct val="80000"/>
              </a:lnSpc>
            </a:pPr>
            <a:endParaRPr lang="en-GB" sz="1300" dirty="0" smtClean="0">
              <a:cs typeface="Arial" pitchFamily="34" charset="0"/>
            </a:endParaRPr>
          </a:p>
          <a:p>
            <a:pPr>
              <a:lnSpc>
                <a:spcPct val="120000"/>
              </a:lnSpc>
              <a:spcBef>
                <a:spcPts val="0"/>
              </a:spcBef>
            </a:pPr>
            <a:endParaRPr lang="en-GB" sz="1200" dirty="0" smtClean="0">
              <a:cs typeface="Arial" pitchFamily="34" charset="0"/>
            </a:endParaRPr>
          </a:p>
          <a:p>
            <a:endParaRPr lang="en-GB" dirty="0"/>
          </a:p>
        </p:txBody>
      </p:sp>
    </p:spTree>
    <p:extLst>
      <p:ext uri="{BB962C8B-B14F-4D97-AF65-F5344CB8AC3E}">
        <p14:creationId xmlns:p14="http://schemas.microsoft.com/office/powerpoint/2010/main" val="345509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smtClean="0"/>
              <a:t>Speaker Notes:</a:t>
            </a:r>
          </a:p>
          <a:p>
            <a:endParaRPr lang="en-GB" dirty="0" smtClean="0"/>
          </a:p>
          <a:p>
            <a:r>
              <a:rPr lang="en-GB" b="1" dirty="0" smtClean="0"/>
              <a:t>Earn a salary</a:t>
            </a:r>
          </a:p>
          <a:p>
            <a:r>
              <a:rPr lang="en-GB" baseline="0" dirty="0" smtClean="0"/>
              <a:t>The national average is £228 per week (according to a national pay survey 2014).  But this depends of the area, level of the apprenticeship, sector and experience and can vary</a:t>
            </a:r>
            <a:r>
              <a:rPr lang="en-GB" dirty="0" smtClean="0"/>
              <a:t> between £150 - £400 per week.</a:t>
            </a:r>
            <a:endParaRPr lang="en-GB" baseline="0" dirty="0" smtClean="0"/>
          </a:p>
          <a:p>
            <a:r>
              <a:rPr lang="en-GB" dirty="0"/>
              <a:t>The minimum wage an apprentice can earn is £</a:t>
            </a:r>
            <a:r>
              <a:rPr lang="en-GB" dirty="0" smtClean="0"/>
              <a:t>2.73 </a:t>
            </a:r>
            <a:r>
              <a:rPr lang="en-GB" dirty="0"/>
              <a:t>per hour </a:t>
            </a:r>
            <a:r>
              <a:rPr lang="en-GB" dirty="0" smtClean="0"/>
              <a:t>(as</a:t>
            </a:r>
            <a:r>
              <a:rPr lang="en-GB" baseline="0" dirty="0" smtClean="0"/>
              <a:t> at</a:t>
            </a:r>
            <a:r>
              <a:rPr lang="en-GB" dirty="0" smtClean="0"/>
              <a:t> </a:t>
            </a:r>
            <a:r>
              <a:rPr lang="en-GB" dirty="0"/>
              <a:t>October </a:t>
            </a:r>
            <a:r>
              <a:rPr lang="en-GB" dirty="0" smtClean="0"/>
              <a:t>2014) for under 19’s and first year apprentices, £5.13 for 19 and 20 year olds and £6.50 for those aged 21 and over.  </a:t>
            </a:r>
          </a:p>
          <a:p>
            <a:r>
              <a:rPr lang="en-GB" b="1" baseline="0" dirty="0" smtClean="0"/>
              <a:t>Job specific skills</a:t>
            </a:r>
          </a:p>
          <a:p>
            <a:r>
              <a:rPr lang="en-GB" baseline="0" dirty="0" smtClean="0"/>
              <a:t>These are skills that apply to the job e.g. a carpenter needs to know how to use the tools of his trade</a:t>
            </a:r>
          </a:p>
          <a:p>
            <a:r>
              <a:rPr lang="en-GB" b="1" baseline="0" dirty="0" smtClean="0"/>
              <a:t>Transferable skills</a:t>
            </a:r>
          </a:p>
          <a:p>
            <a:r>
              <a:rPr lang="en-GB" baseline="0" dirty="0" smtClean="0"/>
              <a:t>Transferable skills could be computer skills or communications skills</a:t>
            </a:r>
          </a:p>
          <a:p>
            <a:r>
              <a:rPr lang="en-GB" b="1" baseline="0" dirty="0" smtClean="0"/>
              <a:t>Nationally recognised</a:t>
            </a:r>
            <a:r>
              <a:rPr lang="en-GB" b="1" dirty="0" smtClean="0"/>
              <a:t> qualifications</a:t>
            </a:r>
            <a:endParaRPr lang="en-GB" b="1" baseline="0" dirty="0" smtClean="0"/>
          </a:p>
          <a:p>
            <a:r>
              <a:rPr lang="en-GB" baseline="0" dirty="0" smtClean="0"/>
              <a:t>A qualification such as a City and Guilds certificate (also : National Vocational qualification (NVQ) and/or BTEC Award, Certificate or Diploma)</a:t>
            </a:r>
          </a:p>
          <a:p>
            <a:r>
              <a:rPr lang="en-GB" b="1" baseline="0" dirty="0" smtClean="0"/>
              <a:t>Progression</a:t>
            </a:r>
          </a:p>
          <a:p>
            <a:r>
              <a:rPr lang="en-GB" dirty="0" smtClean="0"/>
              <a:t>Apprenticeships show a clear path of progression.</a:t>
            </a:r>
            <a:r>
              <a:rPr lang="en-GB" baseline="0" dirty="0" smtClean="0"/>
              <a:t>  Higher and degree apprenticeships go right up to masters degree level.</a:t>
            </a:r>
            <a:endParaRPr lang="en-GB" dirty="0" smtClean="0"/>
          </a:p>
          <a:p>
            <a:r>
              <a:rPr lang="en-GB" b="1" dirty="0" smtClean="0"/>
              <a:t>Advance in your chosen career</a:t>
            </a:r>
            <a:endParaRPr lang="en-GB" b="1" baseline="0" dirty="0" smtClean="0"/>
          </a:p>
          <a:p>
            <a:r>
              <a:rPr lang="en-GB" baseline="0" dirty="0" smtClean="0"/>
              <a:t>Employers favour apprenticeships – one third of all apprentices receive a promotion within 12 months of finishing their apprenticeship</a:t>
            </a:r>
          </a:p>
          <a:p>
            <a:endParaRPr lang="en-GB" baseline="0" dirty="0" smtClean="0"/>
          </a:p>
        </p:txBody>
      </p:sp>
    </p:spTree>
    <p:extLst>
      <p:ext uri="{BB962C8B-B14F-4D97-AF65-F5344CB8AC3E}">
        <p14:creationId xmlns:p14="http://schemas.microsoft.com/office/powerpoint/2010/main" val="194200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GB" b="1" dirty="0" smtClean="0">
                <a:cs typeface="Arial" pitchFamily="34" charset="0"/>
              </a:rPr>
              <a:t>Speaker notes:</a:t>
            </a:r>
          </a:p>
          <a:p>
            <a:pPr>
              <a:spcBef>
                <a:spcPts val="0"/>
              </a:spcBef>
              <a:buNone/>
            </a:pPr>
            <a:endParaRPr lang="en-GB" b="1" dirty="0" smtClean="0">
              <a:cs typeface="Arial" pitchFamily="34" charset="0"/>
            </a:endParaRPr>
          </a:p>
          <a:p>
            <a:pPr>
              <a:spcBef>
                <a:spcPts val="0"/>
              </a:spcBef>
              <a:buNone/>
            </a:pPr>
            <a:r>
              <a:rPr lang="en-GB" dirty="0" smtClean="0">
                <a:cs typeface="Arial" pitchFamily="34" charset="0"/>
              </a:rPr>
              <a:t>There are 3 levels of apprenticeships</a:t>
            </a:r>
          </a:p>
          <a:p>
            <a:pPr>
              <a:spcBef>
                <a:spcPts val="0"/>
              </a:spcBef>
            </a:pPr>
            <a:endParaRPr lang="en-GB" dirty="0" smtClean="0">
              <a:cs typeface="Arial" pitchFamily="34" charset="0"/>
            </a:endParaRPr>
          </a:p>
          <a:p>
            <a:pPr>
              <a:spcBef>
                <a:spcPts val="0"/>
              </a:spcBef>
              <a:buNone/>
            </a:pPr>
            <a:r>
              <a:rPr lang="en-GB" dirty="0" smtClean="0">
                <a:cs typeface="Arial" pitchFamily="34" charset="0"/>
              </a:rPr>
              <a:t>Intermediate Level Apprenticeships – equivalent to 5 A*-C GCSEs</a:t>
            </a:r>
          </a:p>
          <a:p>
            <a:pPr>
              <a:spcBef>
                <a:spcPts val="0"/>
              </a:spcBef>
              <a:buNone/>
            </a:pPr>
            <a:r>
              <a:rPr lang="en-GB" dirty="0" smtClean="0">
                <a:cs typeface="Arial" pitchFamily="34" charset="0"/>
              </a:rPr>
              <a:t>Advanced Level Apprenticeships – equivalent to 2 A-levels</a:t>
            </a:r>
          </a:p>
          <a:p>
            <a:pPr>
              <a:spcBef>
                <a:spcPts val="0"/>
              </a:spcBef>
              <a:buNone/>
            </a:pPr>
            <a:r>
              <a:rPr lang="en-GB" dirty="0" smtClean="0">
                <a:cs typeface="Arial" pitchFamily="34" charset="0"/>
              </a:rPr>
              <a:t>Higher and degree Apprenticeships – equivalent to foundation degree up to masters degree level (4-7) </a:t>
            </a:r>
          </a:p>
          <a:p>
            <a:pPr>
              <a:spcBef>
                <a:spcPts val="0"/>
              </a:spcBef>
              <a:buNone/>
            </a:pPr>
            <a:endParaRPr lang="en-GB" dirty="0" smtClean="0">
              <a:cs typeface="Arial" pitchFamily="34" charset="0"/>
            </a:endParaRPr>
          </a:p>
          <a:p>
            <a:pPr>
              <a:spcBef>
                <a:spcPts val="0"/>
              </a:spcBef>
              <a:buNone/>
            </a:pPr>
            <a:r>
              <a:rPr lang="en-GB" dirty="0" smtClean="0">
                <a:cs typeface="Arial" pitchFamily="34" charset="0"/>
              </a:rPr>
              <a:t>Apprenticeships have a minimum of 12 months, and can take up to five years to complete depending on the level of apprenticeship, the apprentice`s ability and the industry sector</a:t>
            </a:r>
          </a:p>
          <a:p>
            <a:pPr>
              <a:spcBef>
                <a:spcPts val="0"/>
              </a:spcBef>
            </a:pPr>
            <a:endParaRPr lang="en-GB" dirty="0" smtClean="0"/>
          </a:p>
          <a:p>
            <a:pPr>
              <a:spcBef>
                <a:spcPts val="0"/>
              </a:spcBef>
            </a:pPr>
            <a:r>
              <a:rPr lang="en-GB" b="1" dirty="0" smtClean="0"/>
              <a:t>Additional notes:</a:t>
            </a:r>
          </a:p>
          <a:p>
            <a:pPr>
              <a:spcBef>
                <a:spcPts val="0"/>
              </a:spcBef>
            </a:pPr>
            <a:r>
              <a:rPr lang="en-GB" dirty="0" smtClean="0"/>
              <a:t>When looking for an apprenticeship vacancy you will need to look at the entry criteria e.g. just because you already have GCSE’s at levels A-C does not automatically mean you can apply for an Advanced Apprenticeship in engineering. You would not want an untrained person to service your car or cut your hair so some sectors still require you to start at an introductory level.  </a:t>
            </a:r>
          </a:p>
          <a:p>
            <a:pPr>
              <a:spcBef>
                <a:spcPts val="0"/>
              </a:spcBef>
            </a:pPr>
            <a:r>
              <a:rPr lang="en-GB" dirty="0" smtClean="0"/>
              <a:t>Also, A-levels do not automatically mean you can move directly into a Higher or degree Apprenticeship, there may be additional criteria depending on the sector.  </a:t>
            </a:r>
          </a:p>
          <a:p>
            <a:endParaRPr lang="en-GB" sz="1200" dirty="0" smtClean="0"/>
          </a:p>
          <a:p>
            <a:endParaRPr lang="en-GB" dirty="0"/>
          </a:p>
        </p:txBody>
      </p:sp>
    </p:spTree>
    <p:extLst>
      <p:ext uri="{BB962C8B-B14F-4D97-AF65-F5344CB8AC3E}">
        <p14:creationId xmlns:p14="http://schemas.microsoft.com/office/powerpoint/2010/main" val="554731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b="1" dirty="0" smtClean="0">
                <a:latin typeface="Arial" charset="0"/>
              </a:rPr>
              <a:t>Speakers notes:</a:t>
            </a:r>
          </a:p>
          <a:p>
            <a:r>
              <a:rPr lang="en-GB" sz="1200" dirty="0" smtClean="0">
                <a:latin typeface="Arial" charset="0"/>
              </a:rPr>
              <a:t>Here is a simple representation of how you can progress on a</a:t>
            </a:r>
            <a:r>
              <a:rPr lang="en-GB" sz="1200" baseline="0" dirty="0" smtClean="0">
                <a:latin typeface="Arial" charset="0"/>
              </a:rPr>
              <a:t> Traineeship or an Apprenticeship</a:t>
            </a:r>
            <a:endParaRPr lang="en-GB" sz="1200" dirty="0" smtClean="0">
              <a:latin typeface="Arial" charset="0"/>
            </a:endParaRPr>
          </a:p>
          <a:p>
            <a:endParaRPr lang="en-GB" sz="1200" dirty="0" smtClean="0">
              <a:latin typeface="Arial" charset="0"/>
            </a:endParaRPr>
          </a:p>
          <a:p>
            <a:r>
              <a:rPr lang="en-GB" b="1" dirty="0" smtClean="0">
                <a:latin typeface="Arial" charset="0"/>
              </a:rPr>
              <a:t>Traineeship</a:t>
            </a:r>
          </a:p>
          <a:p>
            <a:r>
              <a:rPr lang="en-GB" b="0" dirty="0" smtClean="0">
                <a:latin typeface="Arial" charset="0"/>
              </a:rPr>
              <a:t>If you are not quite ready for an Apprenticeship or a job a Traineeship will give you work preparation training</a:t>
            </a:r>
          </a:p>
          <a:p>
            <a:endParaRPr lang="en-GB" b="1" dirty="0" smtClean="0">
              <a:latin typeface="Arial" charset="0"/>
            </a:endParaRPr>
          </a:p>
          <a:p>
            <a:r>
              <a:rPr lang="en-GB" b="1" dirty="0" smtClean="0">
                <a:latin typeface="Arial" charset="0"/>
              </a:rPr>
              <a:t>Intermediate Apprenticeships</a:t>
            </a:r>
            <a:endParaRPr lang="en-GB" sz="1200" b="1" dirty="0" smtClean="0">
              <a:latin typeface="Arial" charset="0"/>
            </a:endParaRPr>
          </a:p>
          <a:p>
            <a:r>
              <a:rPr lang="en-GB" dirty="0" smtClean="0">
                <a:latin typeface="Arial" charset="0"/>
              </a:rPr>
              <a:t>The entry requirements for an Intermediate Apprenticeship are that you are over 16 and live in England.  There may be other requirements depending on the sector and employer</a:t>
            </a:r>
          </a:p>
          <a:p>
            <a:endParaRPr lang="en-GB" sz="1200" dirty="0" smtClean="0">
              <a:latin typeface="Arial" charset="0"/>
            </a:endParaRPr>
          </a:p>
          <a:p>
            <a:r>
              <a:rPr lang="en-GB" b="1" dirty="0" smtClean="0">
                <a:latin typeface="Arial" charset="0"/>
              </a:rPr>
              <a:t>Advanced Apprenticeships</a:t>
            </a:r>
          </a:p>
          <a:p>
            <a:r>
              <a:rPr lang="en-GB" dirty="0" smtClean="0">
                <a:latin typeface="Arial" charset="0"/>
              </a:rPr>
              <a:t>To do an Advanced Apprenticeship you would generally need 5-GCSEs, including English and Maths to grade C or an Intermediate Apprenticeship, but it can be dependent </a:t>
            </a:r>
            <a:r>
              <a:rPr lang="en-GB" sz="1200" dirty="0" smtClean="0">
                <a:latin typeface="Arial" charset="0"/>
              </a:rPr>
              <a:t>the particular sector, profession, the employer and apprenticeship framework.</a:t>
            </a:r>
          </a:p>
          <a:p>
            <a:r>
              <a:rPr lang="en-GB" sz="1200" dirty="0" smtClean="0">
                <a:latin typeface="Arial" charset="0"/>
              </a:rPr>
              <a:t> </a:t>
            </a:r>
          </a:p>
          <a:p>
            <a:r>
              <a:rPr lang="en-GB" b="1" dirty="0" smtClean="0">
                <a:latin typeface="Arial" charset="0"/>
              </a:rPr>
              <a:t>Higher and degree Apprenticeships</a:t>
            </a:r>
          </a:p>
          <a:p>
            <a:r>
              <a:rPr lang="en-GB" sz="1200" dirty="0" smtClean="0">
                <a:latin typeface="Arial" charset="0"/>
              </a:rPr>
              <a:t>Depending on the level (4-7) there are different requirements e.g.  the minimum entry level requirement at level 4 would  be either 2 A-levels or an Advanced Apprenticeship.  But again</a:t>
            </a:r>
            <a:r>
              <a:rPr lang="en-GB" dirty="0" smtClean="0">
                <a:latin typeface="Arial" charset="0"/>
              </a:rPr>
              <a:t> it can be dependent the particular sector, profession, the employer and Apprenticeship framework.</a:t>
            </a:r>
            <a:endParaRPr lang="en-GB" sz="1200" dirty="0" smtClean="0">
              <a:latin typeface="Arial" charset="0"/>
            </a:endParaRPr>
          </a:p>
          <a:p>
            <a:endParaRPr lang="en-GB" sz="1200" u="sng" dirty="0" smtClean="0">
              <a:latin typeface="Arial" charset="0"/>
            </a:endParaRPr>
          </a:p>
          <a:p>
            <a:r>
              <a:rPr lang="en-GB" sz="1200" dirty="0" smtClean="0">
                <a:latin typeface="Arial" charset="0"/>
              </a:rPr>
              <a:t>Some employers may also require some previous work experience.</a:t>
            </a:r>
          </a:p>
          <a:p>
            <a:endParaRPr lang="en-GB" sz="1200" dirty="0" smtClean="0">
              <a:latin typeface="Arial" charset="0"/>
            </a:endParaRPr>
          </a:p>
          <a:p>
            <a:r>
              <a:rPr lang="en-GB" sz="1200" dirty="0" smtClean="0">
                <a:latin typeface="Arial" charset="0"/>
              </a:rPr>
              <a:t>On completion of your apprenticeship you’ll have demonstrated the knowledge, competence PLUS hold relevant qualifications and transferable skills to progress to the ‘next level’ in the same or similar profession / career or even diversify into something else!</a:t>
            </a:r>
          </a:p>
          <a:p>
            <a:endParaRPr lang="en-GB" dirty="0" smtClean="0">
              <a:latin typeface="Arial" charset="0"/>
            </a:endParaRPr>
          </a:p>
          <a:p>
            <a:endParaRPr lang="en-GB" sz="1200" dirty="0" smtClean="0">
              <a:latin typeface="Arial" charset="0"/>
            </a:endParaRPr>
          </a:p>
          <a:p>
            <a:endParaRPr lang="en-GB" sz="1200" dirty="0" smtClean="0">
              <a:latin typeface="Arial" charset="0"/>
            </a:endParaRPr>
          </a:p>
          <a:p>
            <a:endParaRPr lang="en-GB" dirty="0"/>
          </a:p>
        </p:txBody>
      </p:sp>
    </p:spTree>
    <p:extLst>
      <p:ext uri="{BB962C8B-B14F-4D97-AF65-F5344CB8AC3E}">
        <p14:creationId xmlns:p14="http://schemas.microsoft.com/office/powerpoint/2010/main" val="24906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Speaker notes</a:t>
            </a:r>
          </a:p>
          <a:p>
            <a:endParaRPr lang="en-GB" sz="1200" b="1" kern="1200" dirty="0" smtClean="0">
              <a:solidFill>
                <a:schemeClr val="tx1"/>
              </a:solidFill>
              <a:latin typeface="+mn-lt"/>
              <a:ea typeface="+mn-ea"/>
              <a:cs typeface="+mn-cs"/>
            </a:endParaRPr>
          </a:p>
          <a:p>
            <a:r>
              <a:rPr lang="en-GB" b="0" i="1" dirty="0" smtClean="0">
                <a:solidFill>
                  <a:srgbClr val="0000FF"/>
                </a:solidFill>
              </a:rPr>
              <a:t>The points on the slide are self explanatory</a:t>
            </a:r>
          </a:p>
          <a:p>
            <a:endParaRPr lang="en-GB" b="0" i="1" dirty="0" smtClean="0">
              <a:solidFill>
                <a:srgbClr val="0000FF"/>
              </a:solidFill>
            </a:endParaRPr>
          </a:p>
          <a:p>
            <a:r>
              <a:rPr lang="en-GB" b="1" i="1" dirty="0" smtClean="0">
                <a:solidFill>
                  <a:srgbClr val="0000FF"/>
                </a:solidFill>
              </a:rPr>
              <a:t>Please</a:t>
            </a:r>
            <a:r>
              <a:rPr lang="en-GB" b="1" i="1" baseline="0" dirty="0" smtClean="0">
                <a:solidFill>
                  <a:srgbClr val="0000FF"/>
                </a:solidFill>
              </a:rPr>
              <a:t> note – </a:t>
            </a:r>
            <a:r>
              <a:rPr lang="en-GB" b="0" i="0" baseline="0" dirty="0" smtClean="0">
                <a:solidFill>
                  <a:srgbClr val="0000FF"/>
                </a:solidFill>
              </a:rPr>
              <a:t>Some larger employers have there own in-house training facilities.  As part of the new apprenticeship standards more employers may in future deliver the training. </a:t>
            </a:r>
            <a:endParaRPr lang="en-GB" b="1" i="1" dirty="0" smtClean="0">
              <a:solidFill>
                <a:srgbClr val="0000FF"/>
              </a:solidFill>
            </a:endParaRPr>
          </a:p>
          <a:p>
            <a:endParaRPr lang="en-GB" b="1" dirty="0" smtClean="0">
              <a:solidFill>
                <a:srgbClr val="0000FF"/>
              </a:solidFill>
            </a:endParaRPr>
          </a:p>
          <a:p>
            <a:r>
              <a:rPr lang="en-GB" sz="1200" b="1" kern="1200" dirty="0" smtClean="0">
                <a:solidFill>
                  <a:schemeClr val="tx1"/>
                </a:solidFill>
                <a:latin typeface="+mn-lt"/>
                <a:ea typeface="+mn-ea"/>
                <a:cs typeface="+mn-cs"/>
              </a:rPr>
              <a:t>Background notes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Apprenticeships are designed with the help of the employers in the industry, so they offer a structured programme that takes apprentices through the skills they need to do a job well</a:t>
            </a:r>
          </a:p>
          <a:p>
            <a:r>
              <a:rPr lang="en-GB" sz="1200" kern="1200" dirty="0" smtClean="0">
                <a:solidFill>
                  <a:schemeClr val="tx1"/>
                </a:solidFill>
                <a:latin typeface="+mn-lt"/>
                <a:ea typeface="+mn-ea"/>
                <a:cs typeface="+mn-cs"/>
              </a:rPr>
              <a:t>There are targets and checks to make sure that their employer is supporting the apprentice and </a:t>
            </a:r>
            <a:r>
              <a:rPr lang="en-GB" dirty="0" smtClean="0"/>
              <a:t>that they</a:t>
            </a:r>
            <a:r>
              <a:rPr lang="en-GB" sz="1200" kern="1200" dirty="0" smtClean="0">
                <a:solidFill>
                  <a:schemeClr val="tx1"/>
                </a:solidFill>
                <a:latin typeface="+mn-lt"/>
                <a:ea typeface="+mn-ea"/>
                <a:cs typeface="+mn-cs"/>
              </a:rPr>
              <a:t> are making progress. As an employee they will be in employment for most of their time </a:t>
            </a:r>
            <a:r>
              <a:rPr lang="en-GB" dirty="0" smtClean="0"/>
              <a:t>since</a:t>
            </a:r>
            <a:r>
              <a:rPr lang="en-GB" sz="1200" kern="1200" dirty="0" smtClean="0">
                <a:solidFill>
                  <a:schemeClr val="tx1"/>
                </a:solidFill>
                <a:latin typeface="+mn-lt"/>
                <a:ea typeface="+mn-ea"/>
                <a:cs typeface="+mn-cs"/>
              </a:rPr>
              <a:t> most training takes place on the job. The rest of the usually takes place at a local college or a specialist training organisation or can be given at the employers premises.</a:t>
            </a:r>
          </a:p>
          <a:p>
            <a:r>
              <a:rPr lang="en-GB" sz="1200" kern="1200" dirty="0" smtClean="0">
                <a:solidFill>
                  <a:schemeClr val="tx1"/>
                </a:solidFill>
                <a:latin typeface="+mn-lt"/>
                <a:ea typeface="+mn-ea"/>
                <a:cs typeface="+mn-cs"/>
              </a:rPr>
              <a:t> </a:t>
            </a:r>
          </a:p>
          <a:p>
            <a:pPr>
              <a:lnSpc>
                <a:spcPct val="80000"/>
              </a:lnSpc>
              <a:buNone/>
            </a:pPr>
            <a:endParaRPr lang="en-GB" sz="1200" b="1" dirty="0" smtClean="0">
              <a:cs typeface="Arial" pitchFamily="34" charset="0"/>
            </a:endParaRPr>
          </a:p>
        </p:txBody>
      </p:sp>
    </p:spTree>
    <p:extLst>
      <p:ext uri="{BB962C8B-B14F-4D97-AF65-F5344CB8AC3E}">
        <p14:creationId xmlns:p14="http://schemas.microsoft.com/office/powerpoint/2010/main" val="1584476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lnSpc>
                <a:spcPct val="80000"/>
              </a:lnSpc>
            </a:pPr>
            <a:r>
              <a:rPr lang="en-GB" sz="800" dirty="0" smtClean="0">
                <a:latin typeface="Arial" charset="0"/>
              </a:rPr>
              <a:t>Every apprenticeship not only brings you ‘academic’ but employer (-led) </a:t>
            </a:r>
            <a:r>
              <a:rPr lang="en-GB" sz="800" u="sng" dirty="0" smtClean="0">
                <a:latin typeface="Arial" charset="0"/>
              </a:rPr>
              <a:t>recognised qualifications</a:t>
            </a:r>
            <a:r>
              <a:rPr lang="en-GB" sz="800" dirty="0" smtClean="0">
                <a:latin typeface="Arial" charset="0"/>
              </a:rPr>
              <a:t>… plus </a:t>
            </a:r>
            <a:r>
              <a:rPr lang="en-GB" sz="800" u="sng" dirty="0" smtClean="0">
                <a:latin typeface="Arial" charset="0"/>
              </a:rPr>
              <a:t>relevant work experience</a:t>
            </a:r>
            <a:r>
              <a:rPr lang="en-GB" sz="800" dirty="0" smtClean="0">
                <a:latin typeface="Arial" charset="0"/>
              </a:rPr>
              <a:t> plus a rich variety of </a:t>
            </a:r>
            <a:r>
              <a:rPr lang="en-GB" sz="800" u="sng" dirty="0" smtClean="0">
                <a:latin typeface="Arial" charset="0"/>
              </a:rPr>
              <a:t>transferable skills</a:t>
            </a:r>
            <a:endParaRPr lang="en-GB" sz="800" i="1" dirty="0" smtClean="0">
              <a:latin typeface="Arial" charset="0"/>
            </a:endParaRPr>
          </a:p>
          <a:p>
            <a:pPr algn="just">
              <a:lnSpc>
                <a:spcPct val="80000"/>
              </a:lnSpc>
            </a:pPr>
            <a:endParaRPr lang="en-GB" sz="800" i="1" dirty="0" smtClean="0">
              <a:latin typeface="Arial" charset="0"/>
            </a:endParaRPr>
          </a:p>
          <a:p>
            <a:pPr algn="just">
              <a:lnSpc>
                <a:spcPct val="80000"/>
              </a:lnSpc>
            </a:pPr>
            <a:r>
              <a:rPr lang="en-GB" sz="800" dirty="0" smtClean="0">
                <a:latin typeface="Arial" charset="0"/>
              </a:rPr>
              <a:t>All qualifications are </a:t>
            </a:r>
            <a:r>
              <a:rPr lang="en-GB" sz="800" u="sng" dirty="0" smtClean="0">
                <a:latin typeface="Arial" charset="0"/>
              </a:rPr>
              <a:t>industry standard</a:t>
            </a:r>
            <a:r>
              <a:rPr lang="en-GB" sz="800" dirty="0" smtClean="0">
                <a:latin typeface="Arial" charset="0"/>
              </a:rPr>
              <a:t> - approved by the relevant sector (employer skills body, Sector Skills Councils) and comprise of:</a:t>
            </a:r>
          </a:p>
          <a:p>
            <a:pPr algn="just">
              <a:lnSpc>
                <a:spcPct val="80000"/>
              </a:lnSpc>
              <a:buFontTx/>
              <a:buChar char="•"/>
            </a:pPr>
            <a:r>
              <a:rPr lang="en-GB" sz="800" u="sng" dirty="0" smtClean="0">
                <a:latin typeface="Arial" charset="0"/>
              </a:rPr>
              <a:t>Technical Knowledge</a:t>
            </a:r>
            <a:r>
              <a:rPr lang="en-GB" sz="800" dirty="0" smtClean="0">
                <a:latin typeface="Arial" charset="0"/>
              </a:rPr>
              <a:t> qualifications showing achievement of the technical skills, knowledge and understanding of theoretical concepts. And the required knowledge and understanding of the industry and its market, relevant to the skill, trade or occupation</a:t>
            </a:r>
          </a:p>
          <a:p>
            <a:pPr algn="just">
              <a:lnSpc>
                <a:spcPct val="80000"/>
              </a:lnSpc>
            </a:pPr>
            <a:endParaRPr lang="en-GB" sz="800" dirty="0" smtClean="0">
              <a:latin typeface="Arial" charset="0"/>
            </a:endParaRPr>
          </a:p>
          <a:p>
            <a:pPr algn="just">
              <a:lnSpc>
                <a:spcPct val="80000"/>
              </a:lnSpc>
              <a:buFontTx/>
              <a:buChar char="•"/>
            </a:pPr>
            <a:r>
              <a:rPr lang="en-GB" sz="800" dirty="0" smtClean="0">
                <a:latin typeface="Arial" charset="0"/>
              </a:rPr>
              <a:t>These may be separate or in some apprenticeship framework levels combined with </a:t>
            </a:r>
            <a:r>
              <a:rPr lang="en-GB" sz="800" u="sng" dirty="0" smtClean="0">
                <a:latin typeface="Arial" charset="0"/>
              </a:rPr>
              <a:t>Competence Qualifications</a:t>
            </a:r>
            <a:r>
              <a:rPr lang="en-GB" sz="800" dirty="0" smtClean="0">
                <a:latin typeface="Arial" charset="0"/>
              </a:rPr>
              <a:t> – which demonstrate appropriate levels of competence in performing the skills, trade or occupation</a:t>
            </a:r>
          </a:p>
          <a:p>
            <a:pPr algn="just">
              <a:lnSpc>
                <a:spcPct val="80000"/>
              </a:lnSpc>
            </a:pPr>
            <a:endParaRPr lang="en-GB" sz="800" b="1" dirty="0" smtClean="0">
              <a:solidFill>
                <a:srgbClr val="FF0000"/>
              </a:solidFill>
              <a:latin typeface="Arial" charset="0"/>
            </a:endParaRPr>
          </a:p>
          <a:p>
            <a:pPr algn="just">
              <a:lnSpc>
                <a:spcPct val="80000"/>
              </a:lnSpc>
              <a:buFontTx/>
              <a:buChar char="•"/>
            </a:pPr>
            <a:endParaRPr lang="en-GB" sz="1000" dirty="0" smtClean="0">
              <a:latin typeface="Arial" charset="0"/>
            </a:endParaRPr>
          </a:p>
          <a:p>
            <a:pPr algn="just">
              <a:lnSpc>
                <a:spcPct val="80000"/>
              </a:lnSpc>
              <a:buFontTx/>
              <a:buChar char="•"/>
            </a:pPr>
            <a:r>
              <a:rPr lang="en-GB" sz="900" dirty="0" smtClean="0">
                <a:latin typeface="Arial" charset="0"/>
              </a:rPr>
              <a:t>In apprenticeship frameworks to Level 3 modules for </a:t>
            </a:r>
            <a:r>
              <a:rPr lang="en-GB" sz="900" u="sng" dirty="0" smtClean="0">
                <a:latin typeface="Arial" charset="0"/>
              </a:rPr>
              <a:t>transferable skills</a:t>
            </a:r>
            <a:r>
              <a:rPr lang="en-GB" sz="900" dirty="0" smtClean="0">
                <a:latin typeface="Arial" charset="0"/>
              </a:rPr>
              <a:t> and qualifications are mandatory. These comprise of:</a:t>
            </a:r>
          </a:p>
          <a:p>
            <a:pPr algn="just">
              <a:lnSpc>
                <a:spcPct val="80000"/>
              </a:lnSpc>
              <a:buFontTx/>
              <a:buChar char="•"/>
            </a:pPr>
            <a:endParaRPr lang="en-GB" sz="900" dirty="0" smtClean="0">
              <a:latin typeface="Arial" charset="0"/>
            </a:endParaRPr>
          </a:p>
          <a:p>
            <a:pPr lvl="1" algn="just">
              <a:lnSpc>
                <a:spcPct val="80000"/>
              </a:lnSpc>
            </a:pPr>
            <a:r>
              <a:rPr lang="en-GB" sz="900" dirty="0" smtClean="0">
                <a:latin typeface="Arial" charset="0"/>
              </a:rPr>
              <a:t>* </a:t>
            </a:r>
            <a:r>
              <a:rPr lang="en-GB" sz="900" u="sng" dirty="0" smtClean="0">
                <a:latin typeface="Arial" charset="0"/>
              </a:rPr>
              <a:t>Functional Skills</a:t>
            </a:r>
            <a:r>
              <a:rPr lang="en-GB" sz="900" dirty="0" smtClean="0">
                <a:latin typeface="Arial" charset="0"/>
              </a:rPr>
              <a:t> – English, Maths and (where appropriate to the role) Information Technology</a:t>
            </a:r>
          </a:p>
          <a:p>
            <a:pPr lvl="1" algn="just">
              <a:lnSpc>
                <a:spcPct val="80000"/>
              </a:lnSpc>
            </a:pPr>
            <a:endParaRPr lang="en-GB" sz="900" dirty="0" smtClean="0">
              <a:latin typeface="Arial" charset="0"/>
            </a:endParaRPr>
          </a:p>
          <a:p>
            <a:pPr lvl="1" algn="just">
              <a:lnSpc>
                <a:spcPct val="80000"/>
              </a:lnSpc>
            </a:pPr>
            <a:r>
              <a:rPr lang="en-GB" sz="900" dirty="0" smtClean="0">
                <a:latin typeface="Arial" charset="0"/>
              </a:rPr>
              <a:t>* </a:t>
            </a:r>
            <a:r>
              <a:rPr lang="en-GB" sz="900" u="sng" dirty="0" smtClean="0">
                <a:latin typeface="Arial" charset="0"/>
              </a:rPr>
              <a:t>ERR</a:t>
            </a:r>
            <a:r>
              <a:rPr lang="en-GB" sz="900" dirty="0" smtClean="0">
                <a:latin typeface="Arial" charset="0"/>
              </a:rPr>
              <a:t> – Your Employee Rights and Responsibilities, including awareness of:</a:t>
            </a:r>
          </a:p>
          <a:p>
            <a:pPr lvl="2" algn="just">
              <a:lnSpc>
                <a:spcPct val="80000"/>
              </a:lnSpc>
            </a:pPr>
            <a:r>
              <a:rPr lang="en-GB" sz="900" dirty="0" smtClean="0">
                <a:latin typeface="Arial" charset="0"/>
              </a:rPr>
              <a:t>How your role fits within + benefits your organisation &amp; industry; personal health &amp; safety, etc.</a:t>
            </a:r>
          </a:p>
          <a:p>
            <a:pPr lvl="2" algn="just">
              <a:lnSpc>
                <a:spcPct val="80000"/>
              </a:lnSpc>
            </a:pPr>
            <a:r>
              <a:rPr lang="en-GB" sz="900" dirty="0" smtClean="0">
                <a:latin typeface="Arial" charset="0"/>
              </a:rPr>
              <a:t>An informed view of the types of career pathways that are open to you</a:t>
            </a:r>
          </a:p>
          <a:p>
            <a:pPr lvl="1" algn="just">
              <a:lnSpc>
                <a:spcPct val="80000"/>
              </a:lnSpc>
            </a:pPr>
            <a:endParaRPr lang="en-GB" sz="900" dirty="0" smtClean="0">
              <a:latin typeface="Arial" charset="0"/>
            </a:endParaRPr>
          </a:p>
          <a:p>
            <a:pPr lvl="1" algn="just">
              <a:lnSpc>
                <a:spcPct val="80000"/>
              </a:lnSpc>
            </a:pPr>
            <a:r>
              <a:rPr lang="en-GB" sz="900" dirty="0" smtClean="0">
                <a:latin typeface="Arial" charset="0"/>
              </a:rPr>
              <a:t>* </a:t>
            </a:r>
            <a:r>
              <a:rPr lang="en-GB" sz="900" u="sng" dirty="0" smtClean="0">
                <a:latin typeface="Arial" charset="0"/>
              </a:rPr>
              <a:t>Personal Thinking and Learning Skills</a:t>
            </a:r>
            <a:r>
              <a:rPr lang="en-GB" sz="900" dirty="0" smtClean="0">
                <a:latin typeface="Arial" charset="0"/>
              </a:rPr>
              <a:t> – Growing your personal capacity to develop skills such as independent enquiry, creative thinking, reflective learning, team working, self management and effective participation</a:t>
            </a:r>
          </a:p>
          <a:p>
            <a:pPr lvl="1" algn="just">
              <a:lnSpc>
                <a:spcPct val="80000"/>
              </a:lnSpc>
            </a:pPr>
            <a:endParaRPr lang="en-GB" sz="900" dirty="0" smtClean="0">
              <a:latin typeface="Arial" charset="0"/>
            </a:endParaRPr>
          </a:p>
          <a:p>
            <a:pPr lvl="1" algn="just">
              <a:lnSpc>
                <a:spcPct val="80000"/>
              </a:lnSpc>
            </a:pPr>
            <a:r>
              <a:rPr lang="en-GB" sz="900" dirty="0" smtClean="0">
                <a:latin typeface="Arial" charset="0"/>
              </a:rPr>
              <a:t>* </a:t>
            </a:r>
            <a:r>
              <a:rPr lang="en-GB" sz="900" u="sng" dirty="0" smtClean="0">
                <a:latin typeface="Arial" charset="0"/>
              </a:rPr>
              <a:t>GLH</a:t>
            </a:r>
            <a:r>
              <a:rPr lang="en-GB" sz="900" dirty="0" smtClean="0">
                <a:latin typeface="Arial" charset="0"/>
              </a:rPr>
              <a:t> - Specified numbers of Guided Learning Hours spent in on-the-job and off the job training</a:t>
            </a:r>
          </a:p>
          <a:p>
            <a:pPr>
              <a:lnSpc>
                <a:spcPct val="80000"/>
              </a:lnSpc>
            </a:pPr>
            <a:endParaRPr lang="en-GB" sz="900" dirty="0" smtClean="0"/>
          </a:p>
          <a:p>
            <a:endParaRPr lang="en-GB" dirty="0"/>
          </a:p>
        </p:txBody>
      </p:sp>
    </p:spTree>
    <p:extLst>
      <p:ext uri="{BB962C8B-B14F-4D97-AF65-F5344CB8AC3E}">
        <p14:creationId xmlns:p14="http://schemas.microsoft.com/office/powerpoint/2010/main" val="1873087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srcRect/>
          <a:stretch>
            <a:fillRect/>
          </a:stretch>
        </p:blipFill>
        <p:spPr bwMode="auto">
          <a:xfrm>
            <a:off x="6640513" y="371475"/>
            <a:ext cx="2143125" cy="660400"/>
          </a:xfrm>
          <a:prstGeom prst="rect">
            <a:avLst/>
          </a:prstGeom>
          <a:noFill/>
          <a:ln w="9525">
            <a:noFill/>
            <a:miter lim="800000"/>
            <a:headEnd/>
            <a:tailEnd/>
          </a:ln>
        </p:spPr>
      </p:pic>
      <p:pic>
        <p:nvPicPr>
          <p:cNvPr id="5" name="Picture 10"/>
          <p:cNvPicPr>
            <a:picLocks noChangeAspect="1"/>
          </p:cNvPicPr>
          <p:nvPr userDrawn="1"/>
        </p:nvPicPr>
        <p:blipFill>
          <a:blip r:embed="rId4" cstate="print"/>
          <a:srcRect/>
          <a:stretch>
            <a:fillRect/>
          </a:stretch>
        </p:blipFill>
        <p:spPr bwMode="auto">
          <a:xfrm>
            <a:off x="355600" y="6024563"/>
            <a:ext cx="917575" cy="457200"/>
          </a:xfrm>
          <a:prstGeom prst="rect">
            <a:avLst/>
          </a:prstGeom>
          <a:noFill/>
          <a:ln w="9525">
            <a:noFill/>
            <a:miter lim="800000"/>
            <a:headEnd/>
            <a:tailEnd/>
          </a:ln>
        </p:spPr>
      </p:pic>
      <p:sp>
        <p:nvSpPr>
          <p:cNvPr id="2" name="Title 1"/>
          <p:cNvSpPr>
            <a:spLocks noGrp="1"/>
          </p:cNvSpPr>
          <p:nvPr>
            <p:ph type="ctrTitle"/>
          </p:nvPr>
        </p:nvSpPr>
        <p:spPr>
          <a:xfrm>
            <a:off x="359999" y="368300"/>
            <a:ext cx="4115164" cy="718145"/>
          </a:xfrm>
        </p:spPr>
        <p:txBody>
          <a:bodyPr>
            <a:spAutoFit/>
          </a:bodyPr>
          <a:lstStyle>
            <a:lvl1pPr algn="l">
              <a:lnSpc>
                <a:spcPts val="2800"/>
              </a:lnSpc>
              <a:defRPr sz="26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58776" y="1341894"/>
            <a:ext cx="4141788" cy="205184"/>
          </a:xfrm>
        </p:spPr>
        <p:txBody>
          <a:bodyPr>
            <a:spAutoFit/>
          </a:bodyPr>
          <a:lstStyle>
            <a:lvl1pPr marL="0" indent="0" algn="l">
              <a:lnSpc>
                <a:spcPts val="1600"/>
              </a:lnSpc>
              <a:buNone/>
              <a:defRPr sz="14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tx1"/>
        </a:solidFill>
        <a:effectLst/>
      </p:bgPr>
    </p:bg>
    <p:spTree>
      <p:nvGrpSpPr>
        <p:cNvPr id="1" name=""/>
        <p:cNvGrpSpPr/>
        <p:nvPr/>
      </p:nvGrpSpPr>
      <p:grpSpPr>
        <a:xfrm>
          <a:off x="0" y="0"/>
          <a:ext cx="0" cy="0"/>
          <a:chOff x="0" y="0"/>
          <a:chExt cx="0" cy="0"/>
        </a:xfrm>
      </p:grpSpPr>
      <p:pic>
        <p:nvPicPr>
          <p:cNvPr id="5" name="Picture 13"/>
          <p:cNvPicPr>
            <a:picLocks noChangeAspect="1"/>
          </p:cNvPicPr>
          <p:nvPr userDrawn="1"/>
        </p:nvPicPr>
        <p:blipFill>
          <a:blip r:embed="rId2" cstate="print"/>
          <a:srcRect/>
          <a:stretch>
            <a:fillRect/>
          </a:stretch>
        </p:blipFill>
        <p:spPr bwMode="auto">
          <a:xfrm>
            <a:off x="6640513" y="371475"/>
            <a:ext cx="2143125" cy="660400"/>
          </a:xfrm>
          <a:prstGeom prst="rect">
            <a:avLst/>
          </a:prstGeom>
          <a:noFill/>
          <a:ln w="9525">
            <a:noFill/>
            <a:miter lim="800000"/>
            <a:headEnd/>
            <a:tailEnd/>
          </a:ln>
        </p:spPr>
      </p:pic>
      <p:sp>
        <p:nvSpPr>
          <p:cNvPr id="2" name="Title 1"/>
          <p:cNvSpPr>
            <a:spLocks noGrp="1"/>
          </p:cNvSpPr>
          <p:nvPr>
            <p:ph type="ctrTitle"/>
          </p:nvPr>
        </p:nvSpPr>
        <p:spPr>
          <a:xfrm>
            <a:off x="359999" y="368300"/>
            <a:ext cx="4115164" cy="718145"/>
          </a:xfrm>
        </p:spPr>
        <p:txBody>
          <a:bodyPr>
            <a:spAutoFit/>
          </a:bodyPr>
          <a:lstStyle>
            <a:lvl1pPr algn="l">
              <a:lnSpc>
                <a:spcPts val="2800"/>
              </a:lnSpc>
              <a:defRPr sz="26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7" name="Text Placeholder 6"/>
          <p:cNvSpPr>
            <a:spLocks noGrp="1"/>
          </p:cNvSpPr>
          <p:nvPr>
            <p:ph type="body" sz="quarter" idx="10"/>
          </p:nvPr>
        </p:nvSpPr>
        <p:spPr>
          <a:xfrm>
            <a:off x="5868159" y="1557338"/>
            <a:ext cx="2915182" cy="395498"/>
          </a:xfrm>
        </p:spPr>
        <p:txBody>
          <a:bodyPr/>
          <a:lstStyle>
            <a:lvl1pPr>
              <a:lnSpc>
                <a:spcPts val="1600"/>
              </a:lnSpc>
              <a:defRPr sz="1400" b="1">
                <a:solidFill>
                  <a:schemeClr val="bg1"/>
                </a:solidFill>
              </a:defRPr>
            </a:lvl1pPr>
            <a:lvl2pPr>
              <a:lnSpc>
                <a:spcPts val="1600"/>
              </a:lnSpc>
              <a:defRPr sz="1400" b="1">
                <a:solidFill>
                  <a:schemeClr val="bg1"/>
                </a:solidFill>
              </a:defRPr>
            </a:lvl2pPr>
            <a:lvl3pPr>
              <a:lnSpc>
                <a:spcPts val="1600"/>
              </a:lnSpc>
              <a:defRPr sz="1400" b="1">
                <a:solidFill>
                  <a:schemeClr val="bg1"/>
                </a:solidFill>
              </a:defRPr>
            </a:lvl3pPr>
            <a:lvl4pPr>
              <a:lnSpc>
                <a:spcPts val="1600"/>
              </a:lnSpc>
              <a:defRPr sz="1400" b="1">
                <a:solidFill>
                  <a:schemeClr val="bg1"/>
                </a:solidFill>
              </a:defRPr>
            </a:lvl4pPr>
            <a:lvl5pPr>
              <a:lnSpc>
                <a:spcPts val="1600"/>
              </a:lnSpc>
              <a:defRPr sz="1400" b="1">
                <a:solidFill>
                  <a:schemeClr val="bg1"/>
                </a:solidFill>
              </a:defRPr>
            </a:lvl5pPr>
          </a:lstStyle>
          <a:p>
            <a:pPr lvl="0"/>
            <a:r>
              <a:rPr lang="en-US" dirty="0" smtClean="0"/>
              <a:t>Click to edit Master text styles</a:t>
            </a:r>
          </a:p>
          <a:p>
            <a:pPr lvl="1"/>
            <a:r>
              <a:rPr lang="en-US" dirty="0" smtClean="0"/>
              <a:t>Second level</a:t>
            </a:r>
          </a:p>
        </p:txBody>
      </p:sp>
      <p:sp>
        <p:nvSpPr>
          <p:cNvPr id="10" name="Text Placeholder 9"/>
          <p:cNvSpPr>
            <a:spLocks noGrp="1"/>
          </p:cNvSpPr>
          <p:nvPr>
            <p:ph type="body" sz="quarter" idx="11"/>
          </p:nvPr>
        </p:nvSpPr>
        <p:spPr>
          <a:xfrm>
            <a:off x="5868145" y="2404800"/>
            <a:ext cx="2915494" cy="2124075"/>
          </a:xfrm>
        </p:spPr>
        <p:txBody>
          <a:bodyPr/>
          <a:lstStyle>
            <a:lvl1pPr>
              <a:lnSpc>
                <a:spcPts val="1600"/>
              </a:lnSpc>
              <a:defRPr sz="1400">
                <a:solidFill>
                  <a:schemeClr val="bg1"/>
                </a:solidFill>
              </a:defRPr>
            </a:lvl1pPr>
            <a:lvl2pPr>
              <a:lnSpc>
                <a:spcPts val="1600"/>
              </a:lnSpc>
              <a:defRPr sz="1400">
                <a:solidFill>
                  <a:schemeClr val="bg1"/>
                </a:solidFill>
              </a:defRPr>
            </a:lvl2pPr>
            <a:lvl3pPr>
              <a:lnSpc>
                <a:spcPts val="1600"/>
              </a:lnSpc>
              <a:defRPr sz="1400">
                <a:solidFill>
                  <a:schemeClr val="bg1"/>
                </a:solidFill>
              </a:defRPr>
            </a:lvl3pPr>
            <a:lvl4pPr>
              <a:lnSpc>
                <a:spcPts val="1600"/>
              </a:lnSpc>
              <a:defRPr sz="1400">
                <a:solidFill>
                  <a:schemeClr val="bg1"/>
                </a:solidFill>
              </a:defRPr>
            </a:lvl4pPr>
            <a:lvl5pPr>
              <a:lnSpc>
                <a:spcPts val="1600"/>
              </a:lnSpc>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srcRect/>
          <a:stretch>
            <a:fillRect/>
          </a:stretch>
        </p:blipFill>
        <p:spPr bwMode="auto">
          <a:xfrm>
            <a:off x="6640513" y="371475"/>
            <a:ext cx="2143125" cy="660400"/>
          </a:xfrm>
          <a:prstGeom prst="rect">
            <a:avLst/>
          </a:prstGeom>
          <a:noFill/>
          <a:ln w="9525">
            <a:noFill/>
            <a:miter lim="800000"/>
            <a:headEnd/>
            <a:tailEnd/>
          </a:ln>
        </p:spPr>
      </p:pic>
      <p:pic>
        <p:nvPicPr>
          <p:cNvPr id="4" name="Picture 10"/>
          <p:cNvPicPr>
            <a:picLocks noChangeAspect="1"/>
          </p:cNvPicPr>
          <p:nvPr userDrawn="1"/>
        </p:nvPicPr>
        <p:blipFill>
          <a:blip r:embed="rId3" cstate="print"/>
          <a:srcRect/>
          <a:stretch>
            <a:fillRect/>
          </a:stretch>
        </p:blipFill>
        <p:spPr bwMode="auto">
          <a:xfrm>
            <a:off x="355600" y="6024563"/>
            <a:ext cx="917575" cy="457200"/>
          </a:xfrm>
          <a:prstGeom prst="rect">
            <a:avLst/>
          </a:prstGeom>
          <a:noFill/>
          <a:ln w="9525">
            <a:noFill/>
            <a:miter lim="800000"/>
            <a:headEnd/>
            <a:tailEnd/>
          </a:ln>
        </p:spPr>
      </p:pic>
      <p:sp>
        <p:nvSpPr>
          <p:cNvPr id="2" name="Title 1"/>
          <p:cNvSpPr>
            <a:spLocks noGrp="1"/>
          </p:cNvSpPr>
          <p:nvPr>
            <p:ph type="ctrTitle"/>
          </p:nvPr>
        </p:nvSpPr>
        <p:spPr>
          <a:xfrm>
            <a:off x="359999" y="368300"/>
            <a:ext cx="4115164" cy="718145"/>
          </a:xfrm>
        </p:spPr>
        <p:txBody>
          <a:bodyPr>
            <a:spAutoFit/>
          </a:bodyPr>
          <a:lstStyle>
            <a:lvl1pPr algn="l">
              <a:lnSpc>
                <a:spcPts val="2800"/>
              </a:lnSpc>
              <a:defRPr sz="26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6" name="Picture 2"/>
          <p:cNvPicPr>
            <a:picLocks noChangeAspect="1"/>
          </p:cNvPicPr>
          <p:nvPr userDrawn="1"/>
        </p:nvPicPr>
        <p:blipFill>
          <a:blip r:embed="rId2" cstate="print"/>
          <a:srcRect/>
          <a:stretch>
            <a:fillRect/>
          </a:stretch>
        </p:blipFill>
        <p:spPr bwMode="auto">
          <a:xfrm>
            <a:off x="5929313" y="165100"/>
            <a:ext cx="2870200" cy="985838"/>
          </a:xfrm>
          <a:prstGeom prst="rect">
            <a:avLst/>
          </a:prstGeom>
          <a:noFill/>
          <a:ln w="9525">
            <a:noFill/>
            <a:miter lim="800000"/>
            <a:headEnd/>
            <a:tailEnd/>
          </a:ln>
        </p:spPr>
      </p:pic>
      <p:cxnSp>
        <p:nvCxnSpPr>
          <p:cNvPr id="7" name="Straight Connector 12"/>
          <p:cNvCxnSpPr/>
          <p:nvPr userDrawn="1"/>
        </p:nvCxnSpPr>
        <p:spPr>
          <a:xfrm>
            <a:off x="358775" y="1150938"/>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4"/>
          <p:cNvCxnSpPr/>
          <p:nvPr userDrawn="1"/>
        </p:nvCxnSpPr>
        <p:spPr>
          <a:xfrm>
            <a:off x="358775" y="6480175"/>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16"/>
          <p:cNvPicPr>
            <a:picLocks noChangeAspect="1"/>
          </p:cNvPicPr>
          <p:nvPr userDrawn="1"/>
        </p:nvPicPr>
        <p:blipFill>
          <a:blip r:embed="rId3" cstate="print"/>
          <a:srcRect/>
          <a:stretch>
            <a:fillRect/>
          </a:stretch>
        </p:blipFill>
        <p:spPr bwMode="auto">
          <a:xfrm>
            <a:off x="6640513" y="371475"/>
            <a:ext cx="2143125" cy="660400"/>
          </a:xfrm>
          <a:prstGeom prst="rect">
            <a:avLst/>
          </a:prstGeom>
          <a:noFill/>
          <a:ln w="9525">
            <a:noFill/>
            <a:miter lim="800000"/>
            <a:headEnd/>
            <a:tailEnd/>
          </a:ln>
        </p:spPr>
      </p:pic>
      <p:sp>
        <p:nvSpPr>
          <p:cNvPr id="2" name="Title 1"/>
          <p:cNvSpPr>
            <a:spLocks noGrp="1"/>
          </p:cNvSpPr>
          <p:nvPr>
            <p:ph type="title"/>
          </p:nvPr>
        </p:nvSpPr>
        <p:spPr>
          <a:xfrm>
            <a:off x="358775" y="360000"/>
            <a:ext cx="6281299" cy="790497"/>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6367368" cy="4525963"/>
          </a:xfrm>
          <a:prstGeom prst="rect">
            <a:avLst/>
          </a:prstGeom>
        </p:spPr>
        <p:txBody>
          <a:bodyPr rtlCol="0">
            <a:noAutofit/>
          </a:bodyPr>
          <a:lstStyle>
            <a:lvl1pPr>
              <a:lnSpc>
                <a:spcPts val="2600"/>
              </a:lnSpc>
              <a:defRPr sz="2400"/>
            </a:lvl1pPr>
            <a:lvl2pPr>
              <a:lnSpc>
                <a:spcPts val="2600"/>
              </a:lnSpc>
              <a:defRPr sz="2400"/>
            </a:lvl2pPr>
            <a:lvl3pPr>
              <a:lnSpc>
                <a:spcPts val="2600"/>
              </a:lnSpc>
              <a:defRPr sz="2400"/>
            </a:lvl3pPr>
            <a:lvl4pPr>
              <a:lnSpc>
                <a:spcPts val="2600"/>
              </a:lnSpc>
              <a:defRPr sz="2400"/>
            </a:lvl4pPr>
            <a:lvl5pPr>
              <a:lnSpc>
                <a:spcPts val="2600"/>
              </a:lnSpc>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6" name="Picture 2"/>
          <p:cNvPicPr>
            <a:picLocks noChangeAspect="1"/>
          </p:cNvPicPr>
          <p:nvPr userDrawn="1"/>
        </p:nvPicPr>
        <p:blipFill>
          <a:blip r:embed="rId2" cstate="print"/>
          <a:srcRect/>
          <a:stretch>
            <a:fillRect/>
          </a:stretch>
        </p:blipFill>
        <p:spPr bwMode="auto">
          <a:xfrm>
            <a:off x="5929313" y="165100"/>
            <a:ext cx="2870200" cy="985838"/>
          </a:xfrm>
          <a:prstGeom prst="rect">
            <a:avLst/>
          </a:prstGeom>
          <a:noFill/>
          <a:ln w="9525">
            <a:noFill/>
            <a:miter lim="800000"/>
            <a:headEnd/>
            <a:tailEnd/>
          </a:ln>
        </p:spPr>
      </p:pic>
      <p:cxnSp>
        <p:nvCxnSpPr>
          <p:cNvPr id="7" name="Straight Connector 12"/>
          <p:cNvCxnSpPr/>
          <p:nvPr userDrawn="1"/>
        </p:nvCxnSpPr>
        <p:spPr>
          <a:xfrm>
            <a:off x="358775" y="1150938"/>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4"/>
          <p:cNvCxnSpPr/>
          <p:nvPr userDrawn="1"/>
        </p:nvCxnSpPr>
        <p:spPr>
          <a:xfrm>
            <a:off x="358775" y="6480175"/>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16"/>
          <p:cNvPicPr>
            <a:picLocks noChangeAspect="1"/>
          </p:cNvPicPr>
          <p:nvPr userDrawn="1"/>
        </p:nvPicPr>
        <p:blipFill>
          <a:blip r:embed="rId3" cstate="print"/>
          <a:srcRect/>
          <a:stretch>
            <a:fillRect/>
          </a:stretch>
        </p:blipFill>
        <p:spPr bwMode="auto">
          <a:xfrm>
            <a:off x="6640513" y="371475"/>
            <a:ext cx="2143125" cy="660400"/>
          </a:xfrm>
          <a:prstGeom prst="rect">
            <a:avLst/>
          </a:prstGeom>
          <a:noFill/>
          <a:ln w="9525">
            <a:noFill/>
            <a:miter lim="800000"/>
            <a:headEnd/>
            <a:tailEnd/>
          </a:ln>
        </p:spPr>
      </p:pic>
      <p:sp>
        <p:nvSpPr>
          <p:cNvPr id="2" name="Title 1"/>
          <p:cNvSpPr>
            <a:spLocks noGrp="1"/>
          </p:cNvSpPr>
          <p:nvPr>
            <p:ph type="title"/>
          </p:nvPr>
        </p:nvSpPr>
        <p:spPr>
          <a:xfrm>
            <a:off x="358775" y="360000"/>
            <a:ext cx="6281299" cy="790497"/>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6367368" cy="4525963"/>
          </a:xfrm>
          <a:prstGeom prst="rect">
            <a:avLst/>
          </a:prstGeom>
        </p:spPr>
        <p:txBody>
          <a:bodyPr rtlCol="0">
            <a:noAutofit/>
          </a:bodyPr>
          <a:lstStyle>
            <a:lvl1pPr indent="0">
              <a:lnSpc>
                <a:spcPts val="2600"/>
              </a:lnSpc>
              <a:defRPr sz="2400" b="1">
                <a:solidFill>
                  <a:schemeClr val="bg1">
                    <a:lumMod val="50000"/>
                  </a:schemeClr>
                </a:solidFill>
              </a:defRPr>
            </a:lvl1pPr>
            <a:lvl2pPr indent="0">
              <a:lnSpc>
                <a:spcPts val="2600"/>
              </a:lnSpc>
              <a:defRPr sz="2400" b="1">
                <a:solidFill>
                  <a:schemeClr val="bg1">
                    <a:lumMod val="50000"/>
                  </a:schemeClr>
                </a:solidFill>
              </a:defRPr>
            </a:lvl2pPr>
            <a:lvl3pPr indent="0">
              <a:lnSpc>
                <a:spcPts val="2600"/>
              </a:lnSpc>
              <a:defRPr sz="2400" b="1">
                <a:solidFill>
                  <a:schemeClr val="bg1">
                    <a:lumMod val="50000"/>
                  </a:schemeClr>
                </a:solidFill>
              </a:defRPr>
            </a:lvl3pPr>
            <a:lvl4pPr indent="0">
              <a:lnSpc>
                <a:spcPts val="2600"/>
              </a:lnSpc>
              <a:defRPr sz="2400" b="1">
                <a:solidFill>
                  <a:schemeClr val="bg1">
                    <a:lumMod val="50000"/>
                  </a:schemeClr>
                </a:solidFill>
              </a:defRPr>
            </a:lvl4pPr>
            <a:lvl5pPr indent="0">
              <a:lnSpc>
                <a:spcPts val="2600"/>
              </a:lnSpc>
              <a:defRPr sz="2400" b="1">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5"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6" name="Picture 2"/>
          <p:cNvPicPr>
            <a:picLocks noChangeAspect="1"/>
          </p:cNvPicPr>
          <p:nvPr userDrawn="1"/>
        </p:nvPicPr>
        <p:blipFill>
          <a:blip r:embed="rId2" cstate="print"/>
          <a:srcRect/>
          <a:stretch>
            <a:fillRect/>
          </a:stretch>
        </p:blipFill>
        <p:spPr bwMode="auto">
          <a:xfrm>
            <a:off x="5929313" y="165100"/>
            <a:ext cx="2870200" cy="985838"/>
          </a:xfrm>
          <a:prstGeom prst="rect">
            <a:avLst/>
          </a:prstGeom>
          <a:noFill/>
          <a:ln w="9525">
            <a:noFill/>
            <a:miter lim="800000"/>
            <a:headEnd/>
            <a:tailEnd/>
          </a:ln>
        </p:spPr>
      </p:pic>
      <p:cxnSp>
        <p:nvCxnSpPr>
          <p:cNvPr id="7" name="Straight Connector 12"/>
          <p:cNvCxnSpPr/>
          <p:nvPr userDrawn="1"/>
        </p:nvCxnSpPr>
        <p:spPr>
          <a:xfrm>
            <a:off x="358775" y="1150938"/>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4"/>
          <p:cNvCxnSpPr/>
          <p:nvPr userDrawn="1"/>
        </p:nvCxnSpPr>
        <p:spPr>
          <a:xfrm>
            <a:off x="358775" y="6480175"/>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16"/>
          <p:cNvPicPr>
            <a:picLocks noChangeAspect="1"/>
          </p:cNvPicPr>
          <p:nvPr userDrawn="1"/>
        </p:nvPicPr>
        <p:blipFill>
          <a:blip r:embed="rId3" cstate="print"/>
          <a:srcRect/>
          <a:stretch>
            <a:fillRect/>
          </a:stretch>
        </p:blipFill>
        <p:spPr bwMode="auto">
          <a:xfrm>
            <a:off x="6640513" y="371475"/>
            <a:ext cx="2143125" cy="660400"/>
          </a:xfrm>
          <a:prstGeom prst="rect">
            <a:avLst/>
          </a:prstGeom>
          <a:noFill/>
          <a:ln w="9525">
            <a:noFill/>
            <a:miter lim="800000"/>
            <a:headEnd/>
            <a:tailEnd/>
          </a:ln>
        </p:spPr>
      </p:pic>
      <p:sp>
        <p:nvSpPr>
          <p:cNvPr id="2" name="Title 1"/>
          <p:cNvSpPr>
            <a:spLocks noGrp="1"/>
          </p:cNvSpPr>
          <p:nvPr>
            <p:ph type="title"/>
          </p:nvPr>
        </p:nvSpPr>
        <p:spPr>
          <a:xfrm>
            <a:off x="358775" y="360000"/>
            <a:ext cx="6281299" cy="790497"/>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6281300" cy="4525963"/>
          </a:xfrm>
          <a:prstGeom prst="rect">
            <a:avLst/>
          </a:prstGeom>
        </p:spPr>
        <p:txBody>
          <a:bodyPr rtlCol="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text and image">
    <p:spTree>
      <p:nvGrpSpPr>
        <p:cNvPr id="1" name=""/>
        <p:cNvGrpSpPr/>
        <p:nvPr/>
      </p:nvGrpSpPr>
      <p:grpSpPr>
        <a:xfrm>
          <a:off x="0" y="0"/>
          <a:ext cx="0" cy="0"/>
          <a:chOff x="0" y="0"/>
          <a:chExt cx="0" cy="0"/>
        </a:xfrm>
      </p:grpSpPr>
      <p:sp>
        <p:nvSpPr>
          <p:cNvPr id="7"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8" name="Picture 2"/>
          <p:cNvPicPr>
            <a:picLocks noChangeAspect="1"/>
          </p:cNvPicPr>
          <p:nvPr userDrawn="1"/>
        </p:nvPicPr>
        <p:blipFill>
          <a:blip r:embed="rId2" cstate="print"/>
          <a:srcRect/>
          <a:stretch>
            <a:fillRect/>
          </a:stretch>
        </p:blipFill>
        <p:spPr bwMode="auto">
          <a:xfrm>
            <a:off x="5929313" y="165100"/>
            <a:ext cx="2870200" cy="985838"/>
          </a:xfrm>
          <a:prstGeom prst="rect">
            <a:avLst/>
          </a:prstGeom>
          <a:noFill/>
          <a:ln w="9525">
            <a:noFill/>
            <a:miter lim="800000"/>
            <a:headEnd/>
            <a:tailEnd/>
          </a:ln>
        </p:spPr>
      </p:pic>
      <p:cxnSp>
        <p:nvCxnSpPr>
          <p:cNvPr id="9" name="Straight Connector 12"/>
          <p:cNvCxnSpPr/>
          <p:nvPr userDrawn="1"/>
        </p:nvCxnSpPr>
        <p:spPr>
          <a:xfrm>
            <a:off x="358775" y="1150938"/>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userDrawn="1"/>
        </p:nvCxnSpPr>
        <p:spPr>
          <a:xfrm>
            <a:off x="358775" y="6480175"/>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a:blip r:embed="rId3" cstate="print"/>
          <a:srcRect/>
          <a:stretch>
            <a:fillRect/>
          </a:stretch>
        </p:blipFill>
        <p:spPr bwMode="auto">
          <a:xfrm>
            <a:off x="6640513" y="371475"/>
            <a:ext cx="2143125" cy="660400"/>
          </a:xfrm>
          <a:prstGeom prst="rect">
            <a:avLst/>
          </a:prstGeom>
          <a:noFill/>
          <a:ln w="9525">
            <a:noFill/>
            <a:miter lim="800000"/>
            <a:headEnd/>
            <a:tailEnd/>
          </a:ln>
        </p:spPr>
      </p:pic>
      <p:sp>
        <p:nvSpPr>
          <p:cNvPr id="2" name="Title 1"/>
          <p:cNvSpPr>
            <a:spLocks noGrp="1"/>
          </p:cNvSpPr>
          <p:nvPr>
            <p:ph type="title"/>
          </p:nvPr>
        </p:nvSpPr>
        <p:spPr>
          <a:xfrm>
            <a:off x="358775" y="360000"/>
            <a:ext cx="6281299" cy="790497"/>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4116388" cy="4525963"/>
          </a:xfrm>
          <a:prstGeom prst="rect">
            <a:avLst/>
          </a:prstGeom>
        </p:spPr>
        <p:txBody>
          <a:bodyPr rtlCol="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4"/>
          <p:cNvSpPr>
            <a:spLocks noGrp="1"/>
          </p:cNvSpPr>
          <p:nvPr>
            <p:ph type="pic" sz="quarter" idx="12"/>
          </p:nvPr>
        </p:nvSpPr>
        <p:spPr>
          <a:xfrm>
            <a:off x="4668838" y="1557338"/>
            <a:ext cx="4114800" cy="4535487"/>
          </a:xfrm>
        </p:spPr>
        <p:txBody>
          <a:bodyPr rtlCol="0">
            <a:noAutofit/>
          </a:bodyPr>
          <a:lstStyle/>
          <a:p>
            <a:pPr lvl="0"/>
            <a:endParaRPr lang="en-GB" noProof="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7"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8" name="Picture 2"/>
          <p:cNvPicPr>
            <a:picLocks noChangeAspect="1"/>
          </p:cNvPicPr>
          <p:nvPr userDrawn="1"/>
        </p:nvPicPr>
        <p:blipFill>
          <a:blip r:embed="rId2" cstate="print"/>
          <a:srcRect/>
          <a:stretch>
            <a:fillRect/>
          </a:stretch>
        </p:blipFill>
        <p:spPr bwMode="auto">
          <a:xfrm>
            <a:off x="5929313" y="165100"/>
            <a:ext cx="2870200" cy="985838"/>
          </a:xfrm>
          <a:prstGeom prst="rect">
            <a:avLst/>
          </a:prstGeom>
          <a:noFill/>
          <a:ln w="9525">
            <a:noFill/>
            <a:miter lim="800000"/>
            <a:headEnd/>
            <a:tailEnd/>
          </a:ln>
        </p:spPr>
      </p:pic>
      <p:cxnSp>
        <p:nvCxnSpPr>
          <p:cNvPr id="9" name="Straight Connector 12"/>
          <p:cNvCxnSpPr/>
          <p:nvPr userDrawn="1"/>
        </p:nvCxnSpPr>
        <p:spPr>
          <a:xfrm>
            <a:off x="358775" y="1150938"/>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userDrawn="1"/>
        </p:nvCxnSpPr>
        <p:spPr>
          <a:xfrm>
            <a:off x="358775" y="6480175"/>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a:blip r:embed="rId3" cstate="print"/>
          <a:srcRect/>
          <a:stretch>
            <a:fillRect/>
          </a:stretch>
        </p:blipFill>
        <p:spPr bwMode="auto">
          <a:xfrm>
            <a:off x="6640513" y="371475"/>
            <a:ext cx="2143125" cy="660400"/>
          </a:xfrm>
          <a:prstGeom prst="rect">
            <a:avLst/>
          </a:prstGeom>
          <a:noFill/>
          <a:ln w="9525">
            <a:noFill/>
            <a:miter lim="800000"/>
            <a:headEnd/>
            <a:tailEnd/>
          </a:ln>
        </p:spPr>
      </p:pic>
      <p:sp>
        <p:nvSpPr>
          <p:cNvPr id="2" name="Title 1"/>
          <p:cNvSpPr>
            <a:spLocks noGrp="1"/>
          </p:cNvSpPr>
          <p:nvPr>
            <p:ph type="title"/>
          </p:nvPr>
        </p:nvSpPr>
        <p:spPr>
          <a:xfrm>
            <a:off x="358775" y="360000"/>
            <a:ext cx="6281299" cy="790497"/>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4116388" cy="4525963"/>
          </a:xfrm>
          <a:prstGeom prst="rect">
            <a:avLst/>
          </a:prstGeom>
        </p:spPr>
        <p:txBody>
          <a:bodyPr rtlCol="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hart Placeholder 5"/>
          <p:cNvSpPr>
            <a:spLocks noGrp="1"/>
          </p:cNvSpPr>
          <p:nvPr>
            <p:ph type="chart" sz="quarter" idx="12"/>
          </p:nvPr>
        </p:nvSpPr>
        <p:spPr>
          <a:xfrm>
            <a:off x="4668838" y="1557338"/>
            <a:ext cx="4114800" cy="4535487"/>
          </a:xfrm>
        </p:spPr>
        <p:txBody>
          <a:bodyPr rtlCol="0">
            <a:noAutofit/>
          </a:bodyPr>
          <a:lstStyle/>
          <a:p>
            <a:pPr lvl="0"/>
            <a:endParaRPr lang="en-GB" noProof="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7"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8" name="Picture 2"/>
          <p:cNvPicPr>
            <a:picLocks noChangeAspect="1"/>
          </p:cNvPicPr>
          <p:nvPr userDrawn="1"/>
        </p:nvPicPr>
        <p:blipFill>
          <a:blip r:embed="rId2" cstate="print"/>
          <a:srcRect/>
          <a:stretch>
            <a:fillRect/>
          </a:stretch>
        </p:blipFill>
        <p:spPr bwMode="auto">
          <a:xfrm>
            <a:off x="5929313" y="165100"/>
            <a:ext cx="2870200" cy="985838"/>
          </a:xfrm>
          <a:prstGeom prst="rect">
            <a:avLst/>
          </a:prstGeom>
          <a:noFill/>
          <a:ln w="9525">
            <a:noFill/>
            <a:miter lim="800000"/>
            <a:headEnd/>
            <a:tailEnd/>
          </a:ln>
        </p:spPr>
      </p:pic>
      <p:cxnSp>
        <p:nvCxnSpPr>
          <p:cNvPr id="9" name="Straight Connector 12"/>
          <p:cNvCxnSpPr/>
          <p:nvPr userDrawn="1"/>
        </p:nvCxnSpPr>
        <p:spPr>
          <a:xfrm>
            <a:off x="358775" y="1150938"/>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userDrawn="1"/>
        </p:nvCxnSpPr>
        <p:spPr>
          <a:xfrm>
            <a:off x="358775" y="6480175"/>
            <a:ext cx="8426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a:blip r:embed="rId3" cstate="print"/>
          <a:srcRect/>
          <a:stretch>
            <a:fillRect/>
          </a:stretch>
        </p:blipFill>
        <p:spPr bwMode="auto">
          <a:xfrm>
            <a:off x="6640513" y="371475"/>
            <a:ext cx="2143125" cy="660400"/>
          </a:xfrm>
          <a:prstGeom prst="rect">
            <a:avLst/>
          </a:prstGeom>
          <a:noFill/>
          <a:ln w="9525">
            <a:noFill/>
            <a:miter lim="800000"/>
            <a:headEnd/>
            <a:tailEnd/>
          </a:ln>
        </p:spPr>
      </p:pic>
      <p:sp>
        <p:nvSpPr>
          <p:cNvPr id="2" name="Title 1"/>
          <p:cNvSpPr>
            <a:spLocks noGrp="1"/>
          </p:cNvSpPr>
          <p:nvPr>
            <p:ph type="title"/>
          </p:nvPr>
        </p:nvSpPr>
        <p:spPr>
          <a:xfrm>
            <a:off x="358775" y="360000"/>
            <a:ext cx="6281299" cy="790497"/>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6117907" y="1557338"/>
            <a:ext cx="2665542" cy="4525963"/>
          </a:xfrm>
          <a:prstGeom prst="rect">
            <a:avLst/>
          </a:prstGeom>
        </p:spPr>
        <p:txBody>
          <a:bodyPr rtlCol="0">
            <a:noAutofit/>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hart Placeholder 5"/>
          <p:cNvSpPr>
            <a:spLocks noGrp="1"/>
          </p:cNvSpPr>
          <p:nvPr>
            <p:ph type="chart" sz="quarter" idx="12"/>
          </p:nvPr>
        </p:nvSpPr>
        <p:spPr>
          <a:xfrm>
            <a:off x="359002" y="1557338"/>
            <a:ext cx="5570531" cy="4535487"/>
          </a:xfrm>
        </p:spPr>
        <p:txBody>
          <a:bodyPr rtlCol="0">
            <a:noAutofit/>
          </a:bodyPr>
          <a:lstStyle/>
          <a:p>
            <a:pPr lvl="0"/>
            <a:endParaRPr lang="en-GB" noProof="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8775" y="360363"/>
            <a:ext cx="6013450" cy="80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358775" y="1557338"/>
            <a:ext cx="842645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iming>
    <p:tnLst>
      <p:par>
        <p:cTn id="1" dur="indefinite" restart="never" nodeType="tmRoot"/>
      </p:par>
    </p:tnLst>
  </p:timing>
  <p:hf sldNum="0" hdr="0" ftr="0" dt="0"/>
  <p:txStyles>
    <p:titleStyle>
      <a:lvl1pPr algn="l" rtl="0" eaLnBrk="0" fontAlgn="base" hangingPunct="0">
        <a:lnSpc>
          <a:spcPts val="2600"/>
        </a:lnSpc>
        <a:spcBef>
          <a:spcPct val="0"/>
        </a:spcBef>
        <a:spcAft>
          <a:spcPct val="0"/>
        </a:spcAft>
        <a:defRPr sz="2400" b="1" kern="1200">
          <a:solidFill>
            <a:schemeClr val="tx1"/>
          </a:solidFill>
          <a:latin typeface="Arial" pitchFamily="34" charset="0"/>
          <a:ea typeface="+mj-ea"/>
          <a:cs typeface="Arial" pitchFamily="34" charset="0"/>
        </a:defRPr>
      </a:lvl1pPr>
      <a:lvl2pPr algn="l" rtl="0" eaLnBrk="0" fontAlgn="base" hangingPunct="0">
        <a:lnSpc>
          <a:spcPts val="2600"/>
        </a:lnSpc>
        <a:spcBef>
          <a:spcPct val="0"/>
        </a:spcBef>
        <a:spcAft>
          <a:spcPct val="0"/>
        </a:spcAft>
        <a:defRPr sz="2400" b="1">
          <a:solidFill>
            <a:schemeClr val="tx1"/>
          </a:solidFill>
          <a:latin typeface="Arial" charset="0"/>
          <a:cs typeface="Arial" charset="0"/>
        </a:defRPr>
      </a:lvl2pPr>
      <a:lvl3pPr algn="l" rtl="0" eaLnBrk="0" fontAlgn="base" hangingPunct="0">
        <a:lnSpc>
          <a:spcPts val="2600"/>
        </a:lnSpc>
        <a:spcBef>
          <a:spcPct val="0"/>
        </a:spcBef>
        <a:spcAft>
          <a:spcPct val="0"/>
        </a:spcAft>
        <a:defRPr sz="2400" b="1">
          <a:solidFill>
            <a:schemeClr val="tx1"/>
          </a:solidFill>
          <a:latin typeface="Arial" charset="0"/>
          <a:cs typeface="Arial" charset="0"/>
        </a:defRPr>
      </a:lvl3pPr>
      <a:lvl4pPr algn="l" rtl="0" eaLnBrk="0" fontAlgn="base" hangingPunct="0">
        <a:lnSpc>
          <a:spcPts val="2600"/>
        </a:lnSpc>
        <a:spcBef>
          <a:spcPct val="0"/>
        </a:spcBef>
        <a:spcAft>
          <a:spcPct val="0"/>
        </a:spcAft>
        <a:defRPr sz="2400" b="1">
          <a:solidFill>
            <a:schemeClr val="tx1"/>
          </a:solidFill>
          <a:latin typeface="Arial" charset="0"/>
          <a:cs typeface="Arial" charset="0"/>
        </a:defRPr>
      </a:lvl4pPr>
      <a:lvl5pPr algn="l" rtl="0" eaLnBrk="0" fontAlgn="base" hangingPunct="0">
        <a:lnSpc>
          <a:spcPts val="2600"/>
        </a:lnSpc>
        <a:spcBef>
          <a:spcPct val="0"/>
        </a:spcBef>
        <a:spcAft>
          <a:spcPct val="0"/>
        </a:spcAft>
        <a:defRPr sz="2400" b="1">
          <a:solidFill>
            <a:schemeClr val="tx1"/>
          </a:solidFill>
          <a:latin typeface="Arial" charset="0"/>
          <a:cs typeface="Arial" charset="0"/>
        </a:defRPr>
      </a:lvl5pPr>
      <a:lvl6pPr marL="457200" algn="l" rtl="0" fontAlgn="base">
        <a:lnSpc>
          <a:spcPts val="2600"/>
        </a:lnSpc>
        <a:spcBef>
          <a:spcPct val="0"/>
        </a:spcBef>
        <a:spcAft>
          <a:spcPct val="0"/>
        </a:spcAft>
        <a:defRPr sz="2400" b="1">
          <a:solidFill>
            <a:schemeClr val="tx1"/>
          </a:solidFill>
          <a:latin typeface="Arial" charset="0"/>
          <a:cs typeface="Arial" charset="0"/>
        </a:defRPr>
      </a:lvl6pPr>
      <a:lvl7pPr marL="914400" algn="l" rtl="0" fontAlgn="base">
        <a:lnSpc>
          <a:spcPts val="2600"/>
        </a:lnSpc>
        <a:spcBef>
          <a:spcPct val="0"/>
        </a:spcBef>
        <a:spcAft>
          <a:spcPct val="0"/>
        </a:spcAft>
        <a:defRPr sz="2400" b="1">
          <a:solidFill>
            <a:schemeClr val="tx1"/>
          </a:solidFill>
          <a:latin typeface="Arial" charset="0"/>
          <a:cs typeface="Arial" charset="0"/>
        </a:defRPr>
      </a:lvl7pPr>
      <a:lvl8pPr marL="1371600" algn="l" rtl="0" fontAlgn="base">
        <a:lnSpc>
          <a:spcPts val="2600"/>
        </a:lnSpc>
        <a:spcBef>
          <a:spcPct val="0"/>
        </a:spcBef>
        <a:spcAft>
          <a:spcPct val="0"/>
        </a:spcAft>
        <a:defRPr sz="2400" b="1">
          <a:solidFill>
            <a:schemeClr val="tx1"/>
          </a:solidFill>
          <a:latin typeface="Arial" charset="0"/>
          <a:cs typeface="Arial" charset="0"/>
        </a:defRPr>
      </a:lvl8pPr>
      <a:lvl9pPr marL="1828800" algn="l" rtl="0" fontAlgn="base">
        <a:lnSpc>
          <a:spcPts val="2600"/>
        </a:lnSpc>
        <a:spcBef>
          <a:spcPct val="0"/>
        </a:spcBef>
        <a:spcAft>
          <a:spcPct val="0"/>
        </a:spcAft>
        <a:defRPr sz="2400" b="1">
          <a:solidFill>
            <a:schemeClr val="tx1"/>
          </a:solidFill>
          <a:latin typeface="Arial" charset="0"/>
          <a:cs typeface="Arial" charset="0"/>
        </a:defRPr>
      </a:lvl9pPr>
    </p:titleStyle>
    <p:bodyStyle>
      <a:lvl1pPr marL="4763" indent="-4763" algn="l" rtl="0" eaLnBrk="0" fontAlgn="base" hangingPunct="0">
        <a:lnSpc>
          <a:spcPts val="2200"/>
        </a:lnSpc>
        <a:spcBef>
          <a:spcPct val="0"/>
        </a:spcBef>
        <a:spcAft>
          <a:spcPct val="0"/>
        </a:spcAft>
        <a:buFont typeface="Arial" charset="0"/>
        <a:defRPr kern="1200">
          <a:solidFill>
            <a:schemeClr val="tx1"/>
          </a:solidFill>
          <a:latin typeface="Arial" pitchFamily="34" charset="0"/>
          <a:ea typeface="+mn-ea"/>
          <a:cs typeface="Arial" pitchFamily="34" charset="0"/>
        </a:defRPr>
      </a:lvl1pPr>
      <a:lvl2pPr marL="3175" indent="454025" algn="l" rtl="0" eaLnBrk="0" fontAlgn="base" hangingPunct="0">
        <a:lnSpc>
          <a:spcPts val="2200"/>
        </a:lnSpc>
        <a:spcBef>
          <a:spcPct val="0"/>
        </a:spcBef>
        <a:spcAft>
          <a:spcPct val="0"/>
        </a:spcAft>
        <a:buFont typeface="Arial" charset="0"/>
        <a:defRPr kern="1200">
          <a:solidFill>
            <a:schemeClr val="tx1"/>
          </a:solidFill>
          <a:latin typeface="Arial" pitchFamily="34" charset="0"/>
          <a:ea typeface="+mn-ea"/>
          <a:cs typeface="Arial" pitchFamily="34" charset="0"/>
        </a:defRPr>
      </a:lvl2pPr>
      <a:lvl3pPr marL="174625" indent="-174625" algn="l" rtl="0" eaLnBrk="0" fontAlgn="base" hangingPunct="0">
        <a:lnSpc>
          <a:spcPts val="22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3pPr>
      <a:lvl4pPr marL="174625" indent="-174625" algn="l" rtl="0" eaLnBrk="0" fontAlgn="base" hangingPunct="0">
        <a:lnSpc>
          <a:spcPts val="22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4pPr>
      <a:lvl5pPr marL="174625" indent="-174625" algn="l" rtl="0" eaLnBrk="0" fontAlgn="base" hangingPunct="0">
        <a:lnSpc>
          <a:spcPts val="22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v.uk/apply-apprenticeshi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IxHfoyK3c9U" TargetMode="External"/><Relationship Id="rId2" Type="http://schemas.openxmlformats.org/officeDocument/2006/relationships/hyperlink" Target="http://www.gov.uk/apply-apprenticeship" TargetMode="External"/><Relationship Id="rId1" Type="http://schemas.openxmlformats.org/officeDocument/2006/relationships/slideLayout" Target="../slideLayouts/slideLayout4.xml"/><Relationship Id="rId4" Type="http://schemas.openxmlformats.org/officeDocument/2006/relationships/hyperlink" Target="http://www.nationalcareersservice.direct.gov.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Attended</a:t>
            </a:r>
            <a:endParaRPr lang="en-GB" dirty="0"/>
          </a:p>
        </p:txBody>
      </p:sp>
      <p:sp>
        <p:nvSpPr>
          <p:cNvPr id="3" name="Content Placeholder 2"/>
          <p:cNvSpPr>
            <a:spLocks noGrp="1"/>
          </p:cNvSpPr>
          <p:nvPr>
            <p:ph idx="1"/>
          </p:nvPr>
        </p:nvSpPr>
        <p:spPr>
          <a:xfrm>
            <a:off x="358774" y="2132856"/>
            <a:ext cx="7921638" cy="3950445"/>
          </a:xfrm>
        </p:spPr>
        <p:txBody>
          <a:bodyPr/>
          <a:lstStyle/>
          <a:p>
            <a:pPr>
              <a:spcBef>
                <a:spcPts val="600"/>
              </a:spcBef>
            </a:pPr>
            <a:r>
              <a:rPr lang="en-GB" sz="2800" dirty="0" smtClean="0"/>
              <a:t>Name :</a:t>
            </a:r>
          </a:p>
          <a:p>
            <a:pPr>
              <a:spcBef>
                <a:spcPts val="600"/>
              </a:spcBef>
            </a:pPr>
            <a:endParaRPr lang="en-GB" sz="2800" dirty="0"/>
          </a:p>
          <a:p>
            <a:pPr>
              <a:spcBef>
                <a:spcPts val="600"/>
              </a:spcBef>
            </a:pPr>
            <a:endParaRPr lang="en-GB" sz="2800" dirty="0" smtClean="0"/>
          </a:p>
          <a:p>
            <a:pPr>
              <a:spcBef>
                <a:spcPts val="600"/>
              </a:spcBef>
            </a:pPr>
            <a:r>
              <a:rPr lang="en-GB" sz="2800" dirty="0" smtClean="0"/>
              <a:t>Date:</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0"/>
            <a:ext cx="1672093" cy="17008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higher education?</a:t>
            </a:r>
            <a:endParaRPr lang="en-GB" dirty="0"/>
          </a:p>
        </p:txBody>
      </p:sp>
      <p:sp>
        <p:nvSpPr>
          <p:cNvPr id="3" name="Content Placeholder 2"/>
          <p:cNvSpPr>
            <a:spLocks noGrp="1"/>
          </p:cNvSpPr>
          <p:nvPr>
            <p:ph idx="1"/>
          </p:nvPr>
        </p:nvSpPr>
        <p:spPr>
          <a:xfrm>
            <a:off x="358774" y="1304764"/>
            <a:ext cx="8209669" cy="4525963"/>
          </a:xfrm>
        </p:spPr>
        <p:txBody>
          <a:bodyPr/>
          <a:lstStyle/>
          <a:p>
            <a:pPr indent="0"/>
            <a:endParaRPr lang="en-GB" dirty="0" smtClean="0">
              <a:cs typeface="Arial" charset="0"/>
            </a:endParaRPr>
          </a:p>
          <a:p>
            <a:pPr marL="742950" lvl="1" indent="-285750">
              <a:spcBef>
                <a:spcPts val="600"/>
              </a:spcBef>
              <a:spcAft>
                <a:spcPts val="600"/>
              </a:spcAft>
            </a:pPr>
            <a:r>
              <a:rPr lang="en-GB" dirty="0" smtClean="0">
                <a:cs typeface="Arial" charset="0"/>
              </a:rPr>
              <a:t>Apprenticeships go up to degree level and beyond</a:t>
            </a:r>
          </a:p>
          <a:p>
            <a:pPr marL="742950" lvl="1" indent="-285750">
              <a:spcBef>
                <a:spcPts val="600"/>
              </a:spcBef>
              <a:spcAft>
                <a:spcPts val="600"/>
              </a:spcAft>
            </a:pPr>
            <a:endParaRPr lang="en-GB" dirty="0" smtClean="0">
              <a:cs typeface="Arial" charset="0"/>
            </a:endParaRPr>
          </a:p>
          <a:p>
            <a:pPr marL="742950" lvl="1" indent="-285750">
              <a:spcBef>
                <a:spcPts val="600"/>
              </a:spcBef>
              <a:spcAft>
                <a:spcPts val="600"/>
              </a:spcAft>
              <a:buFont typeface="Arial" charset="0"/>
              <a:buChar char="–"/>
            </a:pPr>
            <a:r>
              <a:rPr lang="en-GB" dirty="0" smtClean="0">
                <a:cs typeface="Arial" charset="0"/>
              </a:rPr>
              <a:t>Level 4 (Certificate of Higher Education)</a:t>
            </a:r>
          </a:p>
          <a:p>
            <a:pPr marL="742950" lvl="1" indent="-285750">
              <a:spcBef>
                <a:spcPts val="600"/>
              </a:spcBef>
              <a:spcAft>
                <a:spcPts val="600"/>
              </a:spcAft>
              <a:buFont typeface="Arial" charset="0"/>
              <a:buChar char="–"/>
            </a:pPr>
            <a:r>
              <a:rPr lang="en-GB" dirty="0" smtClean="0">
                <a:cs typeface="Arial" charset="0"/>
              </a:rPr>
              <a:t>Level 5 (Foundation Degree)</a:t>
            </a:r>
          </a:p>
          <a:p>
            <a:pPr marL="742950" lvl="1" indent="-285750">
              <a:spcBef>
                <a:spcPts val="600"/>
              </a:spcBef>
              <a:spcAft>
                <a:spcPts val="600"/>
              </a:spcAft>
              <a:buFont typeface="Arial" charset="0"/>
              <a:buChar char="–"/>
            </a:pPr>
            <a:r>
              <a:rPr lang="en-GB" dirty="0" smtClean="0">
                <a:cs typeface="Arial" charset="0"/>
              </a:rPr>
              <a:t>Level 6 (Bachelor’s Degree)</a:t>
            </a:r>
          </a:p>
          <a:p>
            <a:pPr marL="742950" lvl="1" indent="-285750">
              <a:spcBef>
                <a:spcPts val="600"/>
              </a:spcBef>
              <a:spcAft>
                <a:spcPts val="600"/>
              </a:spcAft>
              <a:buFont typeface="Arial" charset="0"/>
              <a:buChar char="–"/>
            </a:pPr>
            <a:r>
              <a:rPr lang="en-GB" dirty="0" smtClean="0">
                <a:cs typeface="Arial" charset="0"/>
              </a:rPr>
              <a:t>Level 7 (Master’s Degree)</a:t>
            </a:r>
          </a:p>
          <a:p>
            <a:pPr marL="742950" lvl="1" indent="-285750">
              <a:buFont typeface="Arial" charset="0"/>
              <a:buChar char="–"/>
            </a:pPr>
            <a:endParaRPr lang="en-GB" dirty="0" smtClean="0">
              <a:cs typeface="Arial" charset="0"/>
            </a:endParaRPr>
          </a:p>
          <a:p>
            <a:pPr indent="0">
              <a:buFont typeface="Arial" charset="0"/>
              <a:buChar char="•"/>
            </a:pPr>
            <a:endParaRPr lang="en-GB" dirty="0" smtClean="0"/>
          </a:p>
          <a:p>
            <a:pPr>
              <a:buFont typeface="Arial" pitchFamily="34" charset="0"/>
              <a:buChar char="•"/>
            </a:pP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807" y="2745470"/>
            <a:ext cx="7885633" cy="899554"/>
          </a:xfrm>
        </p:spPr>
        <p:txBody>
          <a:bodyPr/>
          <a:lstStyle/>
          <a:p>
            <a:pPr algn="ctr"/>
            <a:r>
              <a:rPr lang="en-GB" sz="2800" b="1" dirty="0" smtClean="0"/>
              <a:t>How do I apply for an apprenticeship?</a:t>
            </a:r>
            <a:endParaRPr lang="en-GB"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03648" y="3068960"/>
            <a:ext cx="6660740" cy="756084"/>
          </a:xfrm>
        </p:spPr>
        <p:txBody>
          <a:bodyPr/>
          <a:lstStyle/>
          <a:p>
            <a:pPr algn="ctr"/>
            <a:r>
              <a:rPr lang="en-GB" sz="4400" dirty="0" smtClean="0"/>
              <a:t>Find</a:t>
            </a:r>
            <a:r>
              <a:rPr lang="en-GB" dirty="0" smtClean="0"/>
              <a:t> </a:t>
            </a:r>
            <a:r>
              <a:rPr lang="en-GB" sz="4400" dirty="0" smtClean="0"/>
              <a:t>an</a:t>
            </a:r>
            <a:r>
              <a:rPr lang="en-GB" dirty="0" smtClean="0"/>
              <a:t> </a:t>
            </a:r>
            <a:r>
              <a:rPr lang="en-GB" sz="4400" dirty="0" smtClean="0"/>
              <a:t>apprenticeship</a:t>
            </a:r>
            <a:endParaRPr lang="en-GB" sz="4400" dirty="0"/>
          </a:p>
        </p:txBody>
      </p:sp>
      <p:sp>
        <p:nvSpPr>
          <p:cNvPr id="4" name="TextBox 3"/>
          <p:cNvSpPr txBox="1"/>
          <p:nvPr/>
        </p:nvSpPr>
        <p:spPr>
          <a:xfrm>
            <a:off x="539552" y="584684"/>
            <a:ext cx="1908212" cy="954107"/>
          </a:xfrm>
          <a:prstGeom prst="rect">
            <a:avLst/>
          </a:prstGeom>
          <a:noFill/>
        </p:spPr>
        <p:txBody>
          <a:bodyPr wrap="square" rtlCol="0">
            <a:spAutoFit/>
          </a:bodyPr>
          <a:lstStyle/>
          <a:p>
            <a:r>
              <a:rPr lang="en-GB" sz="1400" b="1" dirty="0" smtClean="0">
                <a:solidFill>
                  <a:schemeClr val="bg1"/>
                </a:solidFill>
              </a:rPr>
              <a:t>There are up to 27,000 vacancies available on the site at any one time</a:t>
            </a:r>
            <a:endParaRPr lang="en-GB" sz="14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 vacancies</a:t>
            </a:r>
            <a:endParaRPr lang="en-GB" dirty="0"/>
          </a:p>
        </p:txBody>
      </p:sp>
      <p:sp>
        <p:nvSpPr>
          <p:cNvPr id="3" name="Content Placeholder 2"/>
          <p:cNvSpPr>
            <a:spLocks noGrp="1"/>
          </p:cNvSpPr>
          <p:nvPr>
            <p:ph idx="1"/>
          </p:nvPr>
        </p:nvSpPr>
        <p:spPr>
          <a:xfrm>
            <a:off x="358775" y="1304764"/>
            <a:ext cx="8245672" cy="4778537"/>
          </a:xfrm>
        </p:spPr>
        <p:txBody>
          <a:bodyPr/>
          <a:lstStyle/>
          <a:p>
            <a:pPr marL="342900" indent="-342900">
              <a:lnSpc>
                <a:spcPts val="2100"/>
              </a:lnSpc>
              <a:spcBef>
                <a:spcPts val="0"/>
              </a:spcBef>
            </a:pPr>
            <a:r>
              <a:rPr lang="en-GB" sz="2000" dirty="0" smtClean="0">
                <a:latin typeface="Arial" charset="0"/>
                <a:cs typeface="Arial" charset="0"/>
              </a:rPr>
              <a:t>Follow the following 5 easy steps to get started:</a:t>
            </a:r>
          </a:p>
          <a:p>
            <a:pPr marL="342900" indent="-342900">
              <a:lnSpc>
                <a:spcPts val="2100"/>
              </a:lnSpc>
              <a:spcBef>
                <a:spcPts val="0"/>
              </a:spcBef>
            </a:pPr>
            <a:endParaRPr lang="en-GB" sz="2000" dirty="0" smtClean="0">
              <a:latin typeface="Arial" charset="0"/>
              <a:cs typeface="Arial" charset="0"/>
            </a:endParaRPr>
          </a:p>
          <a:p>
            <a:pPr marL="342900" indent="-342900">
              <a:lnSpc>
                <a:spcPts val="2100"/>
              </a:lnSpc>
              <a:spcBef>
                <a:spcPts val="0"/>
              </a:spcBef>
              <a:buFont typeface="Arial" charset="0"/>
              <a:buAutoNum type="arabicPeriod"/>
            </a:pPr>
            <a:r>
              <a:rPr lang="en-GB" sz="2000" dirty="0" smtClean="0">
                <a:latin typeface="Arial" charset="0"/>
                <a:cs typeface="Arial" charset="0"/>
              </a:rPr>
              <a:t>Log on to </a:t>
            </a:r>
            <a:r>
              <a:rPr lang="en-GB" sz="2000" b="1" dirty="0" smtClean="0">
                <a:latin typeface="Arial" charset="0"/>
                <a:cs typeface="Arial" charset="0"/>
                <a:hlinkClick r:id="rId3"/>
              </a:rPr>
              <a:t>www.gov.uk/apply-apprenticeship</a:t>
            </a:r>
            <a:endParaRPr lang="en-GB" sz="2000" b="1" dirty="0" smtClean="0">
              <a:latin typeface="Arial" charset="0"/>
              <a:cs typeface="Arial" charset="0"/>
            </a:endParaRPr>
          </a:p>
          <a:p>
            <a:pPr marL="342900" indent="-342900">
              <a:lnSpc>
                <a:spcPts val="2100"/>
              </a:lnSpc>
              <a:spcBef>
                <a:spcPts val="0"/>
              </a:spcBef>
              <a:buFont typeface="Arial" charset="0"/>
              <a:buAutoNum type="arabicPeriod"/>
            </a:pPr>
            <a:endParaRPr lang="en-GB" sz="2000" b="1" dirty="0">
              <a:latin typeface="Arial" charset="0"/>
              <a:cs typeface="Arial" charset="0"/>
            </a:endParaRPr>
          </a:p>
          <a:p>
            <a:pPr marL="342900" indent="-342900">
              <a:lnSpc>
                <a:spcPts val="2100"/>
              </a:lnSpc>
              <a:spcBef>
                <a:spcPts val="0"/>
              </a:spcBef>
              <a:buFont typeface="Arial" charset="0"/>
              <a:buAutoNum type="arabicPeriod"/>
            </a:pPr>
            <a:r>
              <a:rPr lang="en-GB" sz="2000" dirty="0" smtClean="0">
                <a:latin typeface="Arial" charset="0"/>
                <a:cs typeface="Arial" charset="0"/>
              </a:rPr>
              <a:t>Click ‘Search the fine an apprenticeship service’ to start searching.  You can search using keywords, job title, employer, vacancy reference number or by postcode, town, city</a:t>
            </a:r>
          </a:p>
          <a:p>
            <a:pPr marL="342900" indent="-342900">
              <a:lnSpc>
                <a:spcPts val="2100"/>
              </a:lnSpc>
              <a:spcBef>
                <a:spcPts val="0"/>
              </a:spcBef>
              <a:buFont typeface="Arial" charset="0"/>
              <a:buAutoNum type="arabicPeriod"/>
            </a:pPr>
            <a:endParaRPr lang="en-GB" sz="2000" dirty="0" smtClean="0">
              <a:latin typeface="Arial" charset="0"/>
              <a:cs typeface="Arial" charset="0"/>
            </a:endParaRPr>
          </a:p>
          <a:p>
            <a:pPr marL="342900" indent="-342900">
              <a:lnSpc>
                <a:spcPts val="2100"/>
              </a:lnSpc>
              <a:spcBef>
                <a:spcPts val="0"/>
              </a:spcBef>
              <a:buFont typeface="Arial" charset="0"/>
              <a:buAutoNum type="arabicPeriod"/>
            </a:pPr>
            <a:r>
              <a:rPr lang="en-GB" sz="2000" dirty="0" smtClean="0">
                <a:latin typeface="Arial" charset="0"/>
                <a:cs typeface="Arial" charset="0"/>
              </a:rPr>
              <a:t>Click ‘Sign in’  under ‘Create an account’. </a:t>
            </a:r>
            <a:r>
              <a:rPr lang="en-GB" sz="2000" dirty="0">
                <a:latin typeface="Arial" charset="0"/>
                <a:cs typeface="Arial" charset="0"/>
              </a:rPr>
              <a:t>F</a:t>
            </a:r>
            <a:r>
              <a:rPr lang="en-GB" sz="2000" dirty="0" smtClean="0">
                <a:latin typeface="Arial" charset="0"/>
                <a:cs typeface="Arial" charset="0"/>
              </a:rPr>
              <a:t>ill in your details and create your username and password</a:t>
            </a:r>
          </a:p>
          <a:p>
            <a:pPr marL="342900" indent="-342900">
              <a:lnSpc>
                <a:spcPts val="2100"/>
              </a:lnSpc>
              <a:spcBef>
                <a:spcPts val="0"/>
              </a:spcBef>
              <a:buFont typeface="Arial" charset="0"/>
              <a:buAutoNum type="arabicPeriod"/>
            </a:pPr>
            <a:endParaRPr lang="en-GB" sz="2000" dirty="0" smtClean="0">
              <a:latin typeface="Arial" charset="0"/>
              <a:cs typeface="Arial" charset="0"/>
            </a:endParaRPr>
          </a:p>
          <a:p>
            <a:pPr marL="342900" indent="-342900">
              <a:lnSpc>
                <a:spcPts val="2100"/>
              </a:lnSpc>
              <a:spcBef>
                <a:spcPts val="0"/>
              </a:spcBef>
              <a:buFont typeface="Arial" charset="0"/>
              <a:buAutoNum type="arabicPeriod"/>
            </a:pPr>
            <a:r>
              <a:rPr lang="en-GB" sz="2000" dirty="0" smtClean="0">
                <a:latin typeface="Arial" charset="0"/>
                <a:cs typeface="Arial" charset="0"/>
              </a:rPr>
              <a:t>When you register for the first time you’ll get a confirmation email, enter the 6 digit code to activate your account</a:t>
            </a:r>
          </a:p>
          <a:p>
            <a:pPr marL="342900" indent="-342900">
              <a:lnSpc>
                <a:spcPts val="2100"/>
              </a:lnSpc>
              <a:spcBef>
                <a:spcPts val="0"/>
              </a:spcBef>
              <a:buFont typeface="Arial" charset="0"/>
              <a:buAutoNum type="arabicPeriod"/>
            </a:pPr>
            <a:endParaRPr lang="en-GB" sz="2000" dirty="0" smtClean="0">
              <a:latin typeface="Arial" charset="0"/>
              <a:cs typeface="Arial" charset="0"/>
            </a:endParaRPr>
          </a:p>
          <a:p>
            <a:pPr marL="342900" indent="-342900">
              <a:lnSpc>
                <a:spcPts val="2100"/>
              </a:lnSpc>
              <a:spcBef>
                <a:spcPts val="0"/>
              </a:spcBef>
              <a:buFont typeface="Arial" charset="0"/>
              <a:buAutoNum type="arabicPeriod"/>
            </a:pPr>
            <a:r>
              <a:rPr lang="en-GB" sz="2000" dirty="0" smtClean="0">
                <a:latin typeface="Arial" charset="0"/>
                <a:cs typeface="Arial" charset="0"/>
              </a:rPr>
              <a:t>Once you have found a position you want applying is easy, use the reusable application form.  </a:t>
            </a:r>
          </a:p>
          <a:p>
            <a:pPr marL="342900" indent="-342900">
              <a:lnSpc>
                <a:spcPts val="2100"/>
              </a:lnSpc>
              <a:spcBef>
                <a:spcPts val="0"/>
              </a:spcBef>
              <a:buFont typeface="Arial" charset="0"/>
              <a:buAutoNum type="arabicPeriod"/>
            </a:pPr>
            <a:endParaRPr lang="en-GB" sz="2000" dirty="0" smtClean="0">
              <a:latin typeface="Arial" charset="0"/>
              <a:cs typeface="Arial" charset="0"/>
            </a:endParaRPr>
          </a:p>
          <a:p>
            <a:pPr marL="0" indent="0">
              <a:lnSpc>
                <a:spcPts val="2100"/>
              </a:lnSpc>
              <a:spcBef>
                <a:spcPts val="0"/>
              </a:spcBef>
            </a:pPr>
            <a:r>
              <a:rPr lang="en-GB" sz="2000" dirty="0" smtClean="0">
                <a:latin typeface="Arial" charset="0"/>
                <a:cs typeface="Arial" charset="0"/>
              </a:rPr>
              <a:t>For any assistance using the job site call 08000 150 400</a:t>
            </a:r>
            <a:endParaRPr lang="en-GB"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6" descr="What's_Stopping_You_A4_Lnd"/>
          <p:cNvPicPr>
            <a:picLocks noChangeAspect="1" noChangeArrowheads="1"/>
          </p:cNvPicPr>
          <p:nvPr/>
        </p:nvPicPr>
        <p:blipFill>
          <a:blip r:embed="rId3" cstate="print"/>
          <a:srcRect/>
          <a:stretch>
            <a:fillRect/>
          </a:stretch>
        </p:blipFill>
        <p:spPr bwMode="auto">
          <a:xfrm>
            <a:off x="0" y="-26988"/>
            <a:ext cx="9180513" cy="6884988"/>
          </a:xfrm>
          <a:prstGeom prst="rect">
            <a:avLst/>
          </a:prstGeom>
          <a:noFill/>
          <a:ln w="9525">
            <a:noFill/>
            <a:miter lim="800000"/>
            <a:headEnd/>
            <a:tailEnd/>
          </a:ln>
        </p:spPr>
      </p:pic>
      <p:pic>
        <p:nvPicPr>
          <p:cNvPr id="53250" name="Picture 9" descr="Brought_to_you_by_NAS_RGB_NEG"/>
          <p:cNvPicPr>
            <a:picLocks noChangeAspect="1" noChangeArrowheads="1"/>
          </p:cNvPicPr>
          <p:nvPr/>
        </p:nvPicPr>
        <p:blipFill>
          <a:blip r:embed="rId4" cstate="print"/>
          <a:srcRect/>
          <a:stretch>
            <a:fillRect/>
          </a:stretch>
        </p:blipFill>
        <p:spPr bwMode="auto">
          <a:xfrm>
            <a:off x="252413" y="5930900"/>
            <a:ext cx="1117600" cy="642938"/>
          </a:xfrm>
          <a:prstGeom prst="rect">
            <a:avLst/>
          </a:prstGeom>
          <a:noFill/>
          <a:ln w="9525">
            <a:noFill/>
            <a:miter lim="800000"/>
            <a:headEnd/>
            <a:tailEnd/>
          </a:ln>
        </p:spPr>
      </p:pic>
      <p:pic>
        <p:nvPicPr>
          <p:cNvPr id="53251" name="Picture 11" descr="APP_Logo_RGB_text_white"/>
          <p:cNvPicPr>
            <a:picLocks noChangeAspect="1" noChangeArrowheads="1"/>
          </p:cNvPicPr>
          <p:nvPr/>
        </p:nvPicPr>
        <p:blipFill>
          <a:blip r:embed="rId5" cstate="print"/>
          <a:srcRect/>
          <a:stretch>
            <a:fillRect/>
          </a:stretch>
        </p:blipFill>
        <p:spPr bwMode="auto">
          <a:xfrm>
            <a:off x="6513513" y="252413"/>
            <a:ext cx="2414587" cy="90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358774" y="1557338"/>
            <a:ext cx="7489590" cy="4525963"/>
          </a:xfrm>
        </p:spPr>
        <p:txBody>
          <a:bodyPr/>
          <a:lstStyle/>
          <a:p>
            <a:pPr>
              <a:lnSpc>
                <a:spcPct val="150000"/>
              </a:lnSpc>
            </a:pPr>
            <a:r>
              <a:rPr lang="en-GB" sz="2800" b="1" dirty="0" smtClean="0"/>
              <a:t>You can now</a:t>
            </a:r>
            <a:r>
              <a:rPr lang="en-GB" sz="2800" dirty="0" smtClean="0"/>
              <a:t>: </a:t>
            </a:r>
          </a:p>
          <a:p>
            <a:pPr>
              <a:lnSpc>
                <a:spcPct val="150000"/>
              </a:lnSpc>
            </a:pPr>
            <a:endParaRPr lang="en-GB" sz="2800" dirty="0" smtClean="0"/>
          </a:p>
          <a:p>
            <a:pPr algn="ctr">
              <a:lnSpc>
                <a:spcPct val="150000"/>
              </a:lnSpc>
            </a:pPr>
            <a:r>
              <a:rPr lang="en-GB" sz="2800" dirty="0" smtClean="0"/>
              <a:t>Discover and explore all about apprenticeships and how to to be an apprentice yourself!</a:t>
            </a:r>
            <a:endParaRPr lang="en-GB"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a:xfrm>
            <a:off x="358775" y="1557338"/>
            <a:ext cx="8173665" cy="4525963"/>
          </a:xfrm>
        </p:spPr>
        <p:txBody>
          <a:bodyPr/>
          <a:lstStyle/>
          <a:p>
            <a:pPr marL="176213" lvl="0" indent="-171450">
              <a:lnSpc>
                <a:spcPts val="2400"/>
              </a:lnSpc>
              <a:spcBef>
                <a:spcPts val="0"/>
              </a:spcBef>
              <a:buFont typeface="Arial" panose="020B0604020202020204" pitchFamily="34" charset="0"/>
              <a:buChar char="•"/>
              <a:defRPr/>
            </a:pPr>
            <a:r>
              <a:rPr lang="en-GB" sz="2000" dirty="0">
                <a:cs typeface="Arial" charset="0"/>
              </a:rPr>
              <a:t>If you would like further information about </a:t>
            </a:r>
            <a:r>
              <a:rPr lang="en-GB" sz="2000" dirty="0" smtClean="0">
                <a:cs typeface="Arial" charset="0"/>
              </a:rPr>
              <a:t>apprenticeships </a:t>
            </a:r>
            <a:r>
              <a:rPr lang="en-GB" sz="2000" dirty="0">
                <a:cs typeface="Arial" charset="0"/>
              </a:rPr>
              <a:t>please visit </a:t>
            </a:r>
            <a:r>
              <a:rPr lang="en-GB" sz="2000" u="sng" dirty="0" smtClean="0"/>
              <a:t>www.apprenticeships.gov.uk</a:t>
            </a:r>
            <a:endParaRPr lang="en-GB" sz="2000" dirty="0"/>
          </a:p>
          <a:p>
            <a:pPr marL="176213" indent="-171450">
              <a:lnSpc>
                <a:spcPts val="2400"/>
              </a:lnSpc>
              <a:spcBef>
                <a:spcPts val="0"/>
              </a:spcBef>
              <a:buFont typeface="Arial" panose="020B0604020202020204" pitchFamily="34" charset="0"/>
              <a:buChar char="•"/>
            </a:pPr>
            <a:endParaRPr lang="en-GB" sz="2000" dirty="0">
              <a:cs typeface="Arial" charset="0"/>
            </a:endParaRPr>
          </a:p>
          <a:p>
            <a:pPr marL="176213" lvl="0" indent="-171450">
              <a:lnSpc>
                <a:spcPts val="2400"/>
              </a:lnSpc>
              <a:spcBef>
                <a:spcPts val="0"/>
              </a:spcBef>
              <a:buFont typeface="Arial" panose="020B0604020202020204" pitchFamily="34" charset="0"/>
              <a:buChar char="•"/>
              <a:defRPr/>
            </a:pPr>
            <a:r>
              <a:rPr lang="en-GB" sz="2000" dirty="0">
                <a:cs typeface="Arial" charset="0"/>
              </a:rPr>
              <a:t>To see the current jobs available please visit </a:t>
            </a:r>
            <a:r>
              <a:rPr lang="en-GB" sz="2000" u="sng" dirty="0" smtClean="0">
                <a:hlinkClick r:id="rId2"/>
              </a:rPr>
              <a:t>www.gov.uk/apply-apprenticeship</a:t>
            </a:r>
            <a:endParaRPr lang="en-GB" sz="2000" dirty="0"/>
          </a:p>
          <a:p>
            <a:pPr marL="176213" indent="-171450">
              <a:lnSpc>
                <a:spcPts val="2400"/>
              </a:lnSpc>
              <a:spcBef>
                <a:spcPts val="0"/>
              </a:spcBef>
              <a:buFont typeface="Arial" panose="020B0604020202020204" pitchFamily="34" charset="0"/>
              <a:buChar char="•"/>
            </a:pPr>
            <a:endParaRPr lang="en-GB" sz="2000" dirty="0">
              <a:cs typeface="Arial" charset="0"/>
            </a:endParaRPr>
          </a:p>
          <a:p>
            <a:pPr marL="176213" indent="-171450">
              <a:lnSpc>
                <a:spcPts val="2400"/>
              </a:lnSpc>
              <a:spcBef>
                <a:spcPts val="0"/>
              </a:spcBef>
              <a:buFont typeface="Arial" panose="020B0604020202020204" pitchFamily="34" charset="0"/>
              <a:buChar char="•"/>
            </a:pPr>
            <a:r>
              <a:rPr lang="en-GB" sz="2000" dirty="0">
                <a:cs typeface="Arial" charset="0"/>
              </a:rPr>
              <a:t>For further assistance you can view the </a:t>
            </a:r>
            <a:r>
              <a:rPr lang="en-GB" sz="2000" dirty="0"/>
              <a:t>film ‘</a:t>
            </a:r>
            <a:r>
              <a:rPr lang="en-GB" sz="2000" dirty="0">
                <a:hlinkClick r:id="rId3"/>
              </a:rPr>
              <a:t>How to apply for an Apprenticeship</a:t>
            </a:r>
            <a:r>
              <a:rPr lang="en-GB" sz="2000" dirty="0"/>
              <a:t>’ which provides a step by step guide through the vacancies service and explains what applicants can expect at every stage of the process.</a:t>
            </a:r>
          </a:p>
          <a:p>
            <a:pPr marL="176213" indent="-171450">
              <a:lnSpc>
                <a:spcPts val="2400"/>
              </a:lnSpc>
              <a:spcBef>
                <a:spcPts val="0"/>
              </a:spcBef>
              <a:buFont typeface="Arial" panose="020B0604020202020204" pitchFamily="34" charset="0"/>
              <a:buChar char="•"/>
            </a:pPr>
            <a:endParaRPr lang="en-GB" sz="2000" dirty="0"/>
          </a:p>
          <a:p>
            <a:pPr marL="176213" indent="-171450">
              <a:lnSpc>
                <a:spcPts val="2400"/>
              </a:lnSpc>
              <a:spcBef>
                <a:spcPts val="0"/>
              </a:spcBef>
              <a:buFont typeface="Arial" panose="020B0604020202020204" pitchFamily="34" charset="0"/>
              <a:buChar char="•"/>
            </a:pPr>
            <a:r>
              <a:rPr lang="en-GB" sz="2000" dirty="0" smtClean="0">
                <a:cs typeface="Arial" charset="0"/>
              </a:rPr>
              <a:t>If </a:t>
            </a:r>
            <a:r>
              <a:rPr lang="en-GB" sz="2000" dirty="0">
                <a:cs typeface="Arial" charset="0"/>
              </a:rPr>
              <a:t>you would like further advice on what </a:t>
            </a:r>
            <a:r>
              <a:rPr lang="en-GB" sz="2000" dirty="0" smtClean="0">
                <a:cs typeface="Arial" charset="0"/>
              </a:rPr>
              <a:t>apprenticeship </a:t>
            </a:r>
            <a:r>
              <a:rPr lang="en-GB" sz="2000" dirty="0">
                <a:cs typeface="Arial" charset="0"/>
              </a:rPr>
              <a:t>to do or other career choices contact </a:t>
            </a:r>
            <a:r>
              <a:rPr lang="en-GB" sz="2000" dirty="0">
                <a:cs typeface="Arial" charset="0"/>
                <a:hlinkClick r:id="rId4"/>
              </a:rPr>
              <a:t>nationalcareersservice.direct.gov.uk</a:t>
            </a:r>
            <a:r>
              <a:rPr lang="en-GB" sz="2000" dirty="0">
                <a:cs typeface="Arial" charset="0"/>
              </a:rPr>
              <a:t> or call 0800 100 900</a:t>
            </a:r>
          </a:p>
          <a:p>
            <a:pPr>
              <a:lnSpc>
                <a:spcPts val="2400"/>
              </a:lnSpc>
              <a:spcBef>
                <a:spcPts val="0"/>
              </a:spcBef>
            </a:pPr>
            <a:endParaRPr lang="en-GB" sz="2000" dirty="0"/>
          </a:p>
          <a:p>
            <a:pPr>
              <a:lnSpc>
                <a:spcPts val="2400"/>
              </a:lnSpc>
              <a:spcBef>
                <a:spcPts val="0"/>
              </a:spcBef>
            </a:pPr>
            <a:endParaRPr lang="en-GB" sz="2000" dirty="0"/>
          </a:p>
        </p:txBody>
      </p:sp>
    </p:spTree>
    <p:extLst>
      <p:ext uri="{BB962C8B-B14F-4D97-AF65-F5344CB8AC3E}">
        <p14:creationId xmlns:p14="http://schemas.microsoft.com/office/powerpoint/2010/main" val="2425667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7664" y="2744924"/>
            <a:ext cx="6281299" cy="790497"/>
          </a:xfrm>
        </p:spPr>
        <p:txBody>
          <a:bodyPr/>
          <a:lstStyle/>
          <a:p>
            <a:pPr algn="ctr"/>
            <a:r>
              <a:rPr lang="en-GB" sz="3200" dirty="0" smtClean="0"/>
              <a:t>Any Questions?</a:t>
            </a:r>
            <a:endParaRPr lang="en-GB"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06485"/>
            <a:ext cx="1672093" cy="17008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Message and purpose</a:t>
            </a:r>
            <a:endParaRPr lang="en-GB" dirty="0"/>
          </a:p>
        </p:txBody>
      </p:sp>
      <p:sp>
        <p:nvSpPr>
          <p:cNvPr id="3" name="Content Placeholder 2"/>
          <p:cNvSpPr>
            <a:spLocks noGrp="1"/>
          </p:cNvSpPr>
          <p:nvPr>
            <p:ph idx="1"/>
          </p:nvPr>
        </p:nvSpPr>
        <p:spPr>
          <a:xfrm>
            <a:off x="358774" y="1557338"/>
            <a:ext cx="7921638" cy="4525963"/>
          </a:xfrm>
        </p:spPr>
        <p:txBody>
          <a:bodyPr/>
          <a:lstStyle/>
          <a:p>
            <a:pPr>
              <a:spcBef>
                <a:spcPts val="600"/>
              </a:spcBef>
            </a:pPr>
            <a:r>
              <a:rPr lang="en-GB" sz="2800" dirty="0" smtClean="0"/>
              <a:t>Introducing apprenticeships as a future option</a:t>
            </a:r>
          </a:p>
          <a:p>
            <a:pPr>
              <a:spcBef>
                <a:spcPts val="600"/>
              </a:spcBef>
            </a:pPr>
            <a:endParaRPr lang="en-GB" sz="2800" dirty="0" smtClean="0"/>
          </a:p>
          <a:p>
            <a:pPr>
              <a:spcBef>
                <a:spcPts val="1200"/>
              </a:spcBef>
              <a:spcAft>
                <a:spcPts val="1200"/>
              </a:spcAft>
              <a:buFont typeface="Arial" pitchFamily="34" charset="0"/>
              <a:buChar char="•"/>
            </a:pPr>
            <a:r>
              <a:rPr lang="en-GB" sz="2800" dirty="0" smtClean="0"/>
              <a:t> About</a:t>
            </a:r>
          </a:p>
          <a:p>
            <a:pPr>
              <a:spcBef>
                <a:spcPts val="1200"/>
              </a:spcBef>
              <a:spcAft>
                <a:spcPts val="1200"/>
              </a:spcAft>
              <a:buFont typeface="Arial" pitchFamily="34" charset="0"/>
              <a:buChar char="•"/>
            </a:pPr>
            <a:r>
              <a:rPr lang="en-GB" sz="2800" dirty="0" smtClean="0"/>
              <a:t> Discover</a:t>
            </a:r>
          </a:p>
          <a:p>
            <a:pPr>
              <a:spcBef>
                <a:spcPts val="1200"/>
              </a:spcBef>
              <a:spcAft>
                <a:spcPts val="1200"/>
              </a:spcAft>
              <a:buFont typeface="Arial" pitchFamily="34" charset="0"/>
              <a:buChar char="•"/>
            </a:pPr>
            <a:r>
              <a:rPr lang="en-GB" sz="2800" dirty="0" smtClean="0"/>
              <a:t> Explore</a:t>
            </a:r>
            <a:endParaRPr lang="en-GB" sz="2800" dirty="0"/>
          </a:p>
        </p:txBody>
      </p:sp>
    </p:spTree>
    <p:extLst>
      <p:ext uri="{BB962C8B-B14F-4D97-AF65-F5344CB8AC3E}">
        <p14:creationId xmlns:p14="http://schemas.microsoft.com/office/powerpoint/2010/main" val="4294168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p:cNvSpPr>
          <p:nvPr/>
        </p:nvSpPr>
        <p:spPr bwMode="auto">
          <a:xfrm>
            <a:off x="358775" y="1557338"/>
            <a:ext cx="8426450" cy="4643437"/>
          </a:xfrm>
          <a:prstGeom prst="rect">
            <a:avLst/>
          </a:prstGeom>
          <a:noFill/>
          <a:ln w="9525">
            <a:noFill/>
            <a:miter lim="800000"/>
            <a:headEnd/>
            <a:tailEnd/>
          </a:ln>
        </p:spPr>
        <p:txBody>
          <a:bodyPr lIns="0" tIns="0" rIns="0" bIns="0"/>
          <a:lstStyle/>
          <a:p>
            <a:pPr marL="4763">
              <a:lnSpc>
                <a:spcPts val="2200"/>
              </a:lnSpc>
              <a:buFont typeface="Arial" charset="0"/>
              <a:buNone/>
            </a:pPr>
            <a:endParaRPr lang="en-GB" sz="2400" b="1" dirty="0">
              <a:cs typeface="Arial" charset="0"/>
            </a:endParaRPr>
          </a:p>
          <a:p>
            <a:pPr marL="4763">
              <a:lnSpc>
                <a:spcPct val="105000"/>
              </a:lnSpc>
              <a:spcBef>
                <a:spcPct val="5000"/>
              </a:spcBef>
              <a:buFont typeface="Arial" charset="0"/>
              <a:buNone/>
            </a:pPr>
            <a:r>
              <a:rPr lang="en-GB" sz="2400" b="1" dirty="0">
                <a:cs typeface="Arial" charset="0"/>
              </a:rPr>
              <a:t>Hands up if you think </a:t>
            </a:r>
            <a:br>
              <a:rPr lang="en-GB" sz="2400" b="1" dirty="0">
                <a:cs typeface="Arial" charset="0"/>
              </a:rPr>
            </a:br>
            <a:r>
              <a:rPr lang="en-GB" sz="2400" b="1" dirty="0">
                <a:cs typeface="Arial" charset="0"/>
              </a:rPr>
              <a:t>you know what an </a:t>
            </a:r>
            <a:br>
              <a:rPr lang="en-GB" sz="2400" b="1" dirty="0">
                <a:cs typeface="Arial" charset="0"/>
              </a:rPr>
            </a:br>
            <a:r>
              <a:rPr lang="en-GB" sz="2400" b="1" dirty="0" smtClean="0">
                <a:cs typeface="Arial" charset="0"/>
              </a:rPr>
              <a:t>apprenticeship </a:t>
            </a:r>
            <a:r>
              <a:rPr lang="en-GB" sz="2400" b="1" dirty="0">
                <a:cs typeface="Arial" charset="0"/>
              </a:rPr>
              <a:t>is...</a:t>
            </a:r>
          </a:p>
          <a:p>
            <a:pPr marL="4763">
              <a:lnSpc>
                <a:spcPts val="2200"/>
              </a:lnSpc>
              <a:buFont typeface="Arial" charset="0"/>
              <a:buNone/>
            </a:pPr>
            <a:endParaRPr lang="en-GB" sz="2400" b="1" dirty="0">
              <a:cs typeface="Arial" charset="0"/>
            </a:endParaRPr>
          </a:p>
          <a:p>
            <a:pPr marL="4763">
              <a:lnSpc>
                <a:spcPts val="2200"/>
              </a:lnSpc>
              <a:buFont typeface="Arial" charset="0"/>
              <a:buNone/>
            </a:pPr>
            <a:endParaRPr lang="en-GB" sz="2400" b="1" dirty="0">
              <a:cs typeface="Arial" charset="0"/>
            </a:endParaRPr>
          </a:p>
        </p:txBody>
      </p:sp>
      <p:pic>
        <p:nvPicPr>
          <p:cNvPr id="6" name="Picture 2" descr="C:\Users\anna\AppData\Local\Microsoft\Windows\Temporary Internet Files\Content.IE5\BISHC3NL\MP900438548[1].jpg"/>
          <p:cNvPicPr>
            <a:picLocks noChangeAspect="1" noChangeArrowheads="1"/>
          </p:cNvPicPr>
          <p:nvPr/>
        </p:nvPicPr>
        <p:blipFill>
          <a:blip r:embed="rId3" cstate="print"/>
          <a:srcRect/>
          <a:stretch>
            <a:fillRect/>
          </a:stretch>
        </p:blipFill>
        <p:spPr bwMode="auto">
          <a:xfrm>
            <a:off x="3708400" y="1844675"/>
            <a:ext cx="5068888" cy="400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6"/>
          <p:cNvSpPr>
            <a:spLocks noGrp="1"/>
          </p:cNvSpPr>
          <p:nvPr>
            <p:ph idx="1"/>
          </p:nvPr>
        </p:nvSpPr>
        <p:spPr>
          <a:xfrm>
            <a:off x="611560" y="1557338"/>
            <a:ext cx="7740859" cy="4525962"/>
          </a:xfrm>
        </p:spPr>
        <p:txBody>
          <a:bodyPr/>
          <a:lstStyle/>
          <a:p>
            <a:pPr indent="0" algn="ctr" eaLnBrk="1" hangingPunct="1">
              <a:lnSpc>
                <a:spcPct val="150000"/>
              </a:lnSpc>
            </a:pPr>
            <a:endParaRPr lang="en-GB" dirty="0" smtClean="0">
              <a:latin typeface="Arial" charset="0"/>
              <a:cs typeface="Arial" charset="0"/>
            </a:endParaRPr>
          </a:p>
          <a:p>
            <a:pPr indent="0" algn="ctr" eaLnBrk="1" hangingPunct="1">
              <a:lnSpc>
                <a:spcPct val="150000"/>
              </a:lnSpc>
            </a:pPr>
            <a:r>
              <a:rPr lang="en-GB" dirty="0" smtClean="0">
                <a:latin typeface="Arial" charset="0"/>
                <a:cs typeface="Arial" charset="0"/>
              </a:rPr>
              <a:t>An apprenticeship is a job with substantial training and the development of transferable skills.  It is a way for young people to earn while they learn, gaining a real qualification and a real future.</a:t>
            </a:r>
          </a:p>
          <a:p>
            <a:pPr indent="0" algn="ctr" eaLnBrk="1" hangingPunct="1">
              <a:lnSpc>
                <a:spcPct val="150000"/>
              </a:lnSpc>
              <a:buFont typeface="Arial" charset="0"/>
              <a:buChar char="•"/>
            </a:pPr>
            <a:endParaRPr lang="en-GB" dirty="0" smtClean="0">
              <a:latin typeface="Arial" charset="0"/>
              <a:cs typeface="Arial" charset="0"/>
            </a:endParaRPr>
          </a:p>
          <a:p>
            <a:pPr indent="0" algn="ctr" eaLnBrk="1" hangingPunct="1">
              <a:lnSpc>
                <a:spcPct val="150000"/>
              </a:lnSpc>
              <a:buFont typeface="Arial" charset="0"/>
              <a:buChar char="•"/>
            </a:pPr>
            <a:endParaRPr lang="en-GB" dirty="0" smtClean="0">
              <a:latin typeface="Arial" charset="0"/>
              <a:cs typeface="Arial" charset="0"/>
            </a:endParaRPr>
          </a:p>
          <a:p>
            <a:pPr indent="0" algn="ctr" eaLnBrk="1" hangingPunct="1">
              <a:lnSpc>
                <a:spcPct val="150000"/>
              </a:lnSpc>
            </a:pPr>
            <a:endParaRPr lang="en-GB" dirty="0" smtClean="0">
              <a:latin typeface="Arial" charset="0"/>
              <a:cs typeface="Arial" charset="0"/>
            </a:endParaRPr>
          </a:p>
          <a:p>
            <a:pPr indent="0" algn="ctr" eaLnBrk="1" hangingPunct="1">
              <a:lnSpc>
                <a:spcPct val="150000"/>
              </a:lnSpc>
              <a:buFont typeface="Arial" charset="0"/>
              <a:buChar char="•"/>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r>
              <a:rPr lang="en-GB" dirty="0" smtClean="0">
                <a:latin typeface="Arial" charset="0"/>
                <a:cs typeface="Arial" charset="0"/>
              </a:rPr>
              <a:t>The benefits are…</a:t>
            </a:r>
          </a:p>
        </p:txBody>
      </p:sp>
      <p:sp>
        <p:nvSpPr>
          <p:cNvPr id="18434" name="Rectangle 3"/>
          <p:cNvSpPr>
            <a:spLocks noGrp="1"/>
          </p:cNvSpPr>
          <p:nvPr>
            <p:ph type="body" idx="4294967295"/>
          </p:nvPr>
        </p:nvSpPr>
        <p:spPr/>
        <p:txBody>
          <a:bodyPr/>
          <a:lstStyle/>
          <a:p>
            <a:pPr>
              <a:lnSpc>
                <a:spcPct val="110000"/>
              </a:lnSpc>
              <a:spcBef>
                <a:spcPts val="600"/>
              </a:spcBef>
              <a:spcAft>
                <a:spcPts val="600"/>
              </a:spcAft>
              <a:buFont typeface="Arial" charset="0"/>
              <a:buChar char="•"/>
            </a:pPr>
            <a:r>
              <a:rPr lang="en-GB" sz="2400" dirty="0" smtClean="0">
                <a:latin typeface="Arial" charset="0"/>
                <a:cs typeface="Arial" charset="0"/>
              </a:rPr>
              <a:t> Earn a salary </a:t>
            </a:r>
          </a:p>
          <a:p>
            <a:pPr>
              <a:lnSpc>
                <a:spcPct val="110000"/>
              </a:lnSpc>
              <a:spcBef>
                <a:spcPts val="600"/>
              </a:spcBef>
              <a:spcAft>
                <a:spcPts val="600"/>
              </a:spcAft>
              <a:buFont typeface="Arial" charset="0"/>
              <a:buChar char="•"/>
            </a:pPr>
            <a:r>
              <a:rPr lang="en-GB" sz="2400" dirty="0" smtClean="0">
                <a:latin typeface="Arial" charset="0"/>
                <a:cs typeface="Arial" charset="0"/>
              </a:rPr>
              <a:t> Learn job specific skills</a:t>
            </a:r>
          </a:p>
          <a:p>
            <a:pPr>
              <a:lnSpc>
                <a:spcPct val="110000"/>
              </a:lnSpc>
              <a:spcBef>
                <a:spcPts val="600"/>
              </a:spcBef>
              <a:spcAft>
                <a:spcPts val="600"/>
              </a:spcAft>
              <a:buFont typeface="Arial" charset="0"/>
              <a:buChar char="•"/>
            </a:pPr>
            <a:r>
              <a:rPr lang="en-GB" sz="2400" dirty="0" smtClean="0">
                <a:latin typeface="Arial" charset="0"/>
                <a:cs typeface="Arial" charset="0"/>
              </a:rPr>
              <a:t> Gain a variety of transferable skills</a:t>
            </a:r>
          </a:p>
          <a:p>
            <a:pPr>
              <a:lnSpc>
                <a:spcPct val="110000"/>
              </a:lnSpc>
              <a:spcBef>
                <a:spcPts val="600"/>
              </a:spcBef>
              <a:spcAft>
                <a:spcPts val="600"/>
              </a:spcAft>
              <a:buFont typeface="Arial" charset="0"/>
              <a:buChar char="•"/>
            </a:pPr>
            <a:r>
              <a:rPr lang="en-GB" sz="2400" dirty="0" smtClean="0">
                <a:latin typeface="Arial" charset="0"/>
                <a:cs typeface="Arial" charset="0"/>
              </a:rPr>
              <a:t> Work towards nationally recognised qualifications/standards</a:t>
            </a:r>
          </a:p>
          <a:p>
            <a:pPr>
              <a:lnSpc>
                <a:spcPct val="110000"/>
              </a:lnSpc>
              <a:spcBef>
                <a:spcPts val="600"/>
              </a:spcBef>
              <a:spcAft>
                <a:spcPts val="600"/>
              </a:spcAft>
              <a:buFont typeface="Arial" charset="0"/>
              <a:buChar char="•"/>
            </a:pPr>
            <a:r>
              <a:rPr lang="en-GB" sz="2400" dirty="0" smtClean="0">
                <a:latin typeface="Arial" charset="0"/>
                <a:cs typeface="Arial" charset="0"/>
              </a:rPr>
              <a:t> Progress into higher education</a:t>
            </a:r>
          </a:p>
          <a:p>
            <a:pPr>
              <a:lnSpc>
                <a:spcPct val="110000"/>
              </a:lnSpc>
              <a:spcBef>
                <a:spcPts val="600"/>
              </a:spcBef>
              <a:spcAft>
                <a:spcPts val="600"/>
              </a:spcAft>
              <a:buFont typeface="Arial" charset="0"/>
              <a:buChar char="•"/>
            </a:pPr>
            <a:r>
              <a:rPr lang="en-GB" sz="2400" dirty="0" smtClean="0">
                <a:latin typeface="Arial" charset="0"/>
                <a:cs typeface="Arial" charset="0"/>
              </a:rPr>
              <a:t> Advance in your chosen career</a:t>
            </a:r>
          </a:p>
          <a:p>
            <a:pPr>
              <a:lnSpc>
                <a:spcPct val="110000"/>
              </a:lnSpc>
              <a:spcBef>
                <a:spcPts val="600"/>
              </a:spcBef>
              <a:spcAft>
                <a:spcPts val="600"/>
              </a:spcAft>
            </a:pPr>
            <a:endParaRPr lang="en-GB" sz="2400" dirty="0" smtClean="0">
              <a:latin typeface="Arial" charset="0"/>
              <a:cs typeface="Arial" charset="0"/>
            </a:endParaRPr>
          </a:p>
          <a:p>
            <a:pPr>
              <a:lnSpc>
                <a:spcPct val="110000"/>
              </a:lnSpc>
              <a:spcBef>
                <a:spcPts val="600"/>
              </a:spcBef>
              <a:spcAft>
                <a:spcPts val="600"/>
              </a:spcAft>
            </a:pPr>
            <a:endParaRPr lang="en-GB"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of apprenticeships</a:t>
            </a:r>
            <a:endParaRPr lang="en-GB" dirty="0"/>
          </a:p>
        </p:txBody>
      </p:sp>
      <p:grpSp>
        <p:nvGrpSpPr>
          <p:cNvPr id="11" name="Group 10"/>
          <p:cNvGrpSpPr/>
          <p:nvPr/>
        </p:nvGrpSpPr>
        <p:grpSpPr>
          <a:xfrm>
            <a:off x="323528" y="5445224"/>
            <a:ext cx="8352928" cy="864096"/>
            <a:chOff x="395536" y="5661248"/>
            <a:chExt cx="8352928" cy="612068"/>
          </a:xfrm>
        </p:grpSpPr>
        <p:sp>
          <p:nvSpPr>
            <p:cNvPr id="9" name="Up Arrow Callout 8"/>
            <p:cNvSpPr/>
            <p:nvPr/>
          </p:nvSpPr>
          <p:spPr>
            <a:xfrm>
              <a:off x="5760132" y="5661248"/>
              <a:ext cx="2916324" cy="6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Callout 9"/>
            <p:cNvSpPr/>
            <p:nvPr/>
          </p:nvSpPr>
          <p:spPr>
            <a:xfrm>
              <a:off x="395536" y="5661248"/>
              <a:ext cx="2916324" cy="6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p Arrow Callout 5"/>
            <p:cNvSpPr/>
            <p:nvPr/>
          </p:nvSpPr>
          <p:spPr>
            <a:xfrm>
              <a:off x="395536" y="5661248"/>
              <a:ext cx="8352928" cy="6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619672" y="5841268"/>
            <a:ext cx="6012668" cy="369332"/>
          </a:xfrm>
          <a:prstGeom prst="rect">
            <a:avLst/>
          </a:prstGeom>
          <a:noFill/>
        </p:spPr>
        <p:txBody>
          <a:bodyPr wrap="square" rtlCol="0">
            <a:spAutoFit/>
          </a:bodyPr>
          <a:lstStyle/>
          <a:p>
            <a:r>
              <a:rPr lang="en-GB" dirty="0" smtClean="0"/>
              <a:t>Plus knowledge, competence, and employability skills</a:t>
            </a:r>
            <a:endParaRPr lang="en-GB" dirty="0"/>
          </a:p>
        </p:txBody>
      </p:sp>
      <p:grpSp>
        <p:nvGrpSpPr>
          <p:cNvPr id="13" name="Group 12"/>
          <p:cNvGrpSpPr/>
          <p:nvPr/>
        </p:nvGrpSpPr>
        <p:grpSpPr>
          <a:xfrm>
            <a:off x="431540" y="1988840"/>
            <a:ext cx="8208912" cy="3420380"/>
            <a:chOff x="431540" y="2816932"/>
            <a:chExt cx="8208912" cy="3420380"/>
          </a:xfrm>
        </p:grpSpPr>
        <p:sp>
          <p:nvSpPr>
            <p:cNvPr id="14" name="Rectangle 13"/>
            <p:cNvSpPr/>
            <p:nvPr/>
          </p:nvSpPr>
          <p:spPr>
            <a:xfrm>
              <a:off x="431540" y="3825044"/>
              <a:ext cx="2520280" cy="24122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31540" y="2816932"/>
              <a:ext cx="2520280" cy="10094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120172" y="3825044"/>
              <a:ext cx="2520280" cy="241226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120172" y="2816932"/>
              <a:ext cx="2520280" cy="100943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275856" y="3825044"/>
              <a:ext cx="2520280" cy="241226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275856" y="2816932"/>
              <a:ext cx="2520280" cy="10094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31540" y="2888940"/>
              <a:ext cx="2484276" cy="830997"/>
            </a:xfrm>
            <a:prstGeom prst="rect">
              <a:avLst/>
            </a:prstGeom>
            <a:noFill/>
          </p:spPr>
          <p:txBody>
            <a:bodyPr wrap="square" rtlCol="0">
              <a:spAutoFit/>
            </a:bodyPr>
            <a:lstStyle/>
            <a:p>
              <a:pPr algn="ctr"/>
              <a:r>
                <a:rPr lang="en-GB" sz="2400" dirty="0" smtClean="0">
                  <a:solidFill>
                    <a:schemeClr val="bg1"/>
                  </a:solidFill>
                </a:rPr>
                <a:t>Intermediate</a:t>
              </a:r>
            </a:p>
            <a:p>
              <a:pPr algn="ctr"/>
              <a:r>
                <a:rPr lang="en-GB" sz="2400" dirty="0">
                  <a:solidFill>
                    <a:schemeClr val="bg1"/>
                  </a:solidFill>
                </a:rPr>
                <a:t>a</a:t>
              </a:r>
              <a:r>
                <a:rPr lang="en-GB" sz="2400" dirty="0" smtClean="0">
                  <a:solidFill>
                    <a:schemeClr val="bg1"/>
                  </a:solidFill>
                </a:rPr>
                <a:t>pprenticeship</a:t>
              </a:r>
              <a:endParaRPr lang="en-GB" sz="2400" dirty="0">
                <a:solidFill>
                  <a:schemeClr val="bg1"/>
                </a:solidFill>
              </a:endParaRPr>
            </a:p>
          </p:txBody>
        </p:sp>
        <p:sp>
          <p:nvSpPr>
            <p:cNvPr id="21" name="TextBox 20"/>
            <p:cNvSpPr txBox="1"/>
            <p:nvPr/>
          </p:nvSpPr>
          <p:spPr>
            <a:xfrm>
              <a:off x="3311860" y="2888940"/>
              <a:ext cx="2484276" cy="830997"/>
            </a:xfrm>
            <a:prstGeom prst="rect">
              <a:avLst/>
            </a:prstGeom>
            <a:noFill/>
          </p:spPr>
          <p:txBody>
            <a:bodyPr wrap="square" rtlCol="0">
              <a:spAutoFit/>
            </a:bodyPr>
            <a:lstStyle/>
            <a:p>
              <a:pPr algn="ctr"/>
              <a:r>
                <a:rPr lang="en-GB" sz="2400" dirty="0" smtClean="0">
                  <a:solidFill>
                    <a:schemeClr val="bg1"/>
                  </a:solidFill>
                </a:rPr>
                <a:t>Advanced</a:t>
              </a:r>
            </a:p>
            <a:p>
              <a:pPr algn="ctr"/>
              <a:r>
                <a:rPr lang="en-GB" sz="2400" dirty="0">
                  <a:solidFill>
                    <a:schemeClr val="bg1"/>
                  </a:solidFill>
                </a:rPr>
                <a:t>a</a:t>
              </a:r>
              <a:r>
                <a:rPr lang="en-GB" sz="2400" dirty="0" smtClean="0">
                  <a:solidFill>
                    <a:schemeClr val="bg1"/>
                  </a:solidFill>
                </a:rPr>
                <a:t>pprenticeship</a:t>
              </a:r>
              <a:endParaRPr lang="en-GB" sz="2400" dirty="0">
                <a:solidFill>
                  <a:schemeClr val="bg1"/>
                </a:solidFill>
              </a:endParaRPr>
            </a:p>
          </p:txBody>
        </p:sp>
        <p:sp>
          <p:nvSpPr>
            <p:cNvPr id="22" name="TextBox 21"/>
            <p:cNvSpPr txBox="1"/>
            <p:nvPr/>
          </p:nvSpPr>
          <p:spPr>
            <a:xfrm>
              <a:off x="6120172" y="2888940"/>
              <a:ext cx="2484276" cy="830997"/>
            </a:xfrm>
            <a:prstGeom prst="rect">
              <a:avLst/>
            </a:prstGeom>
            <a:noFill/>
          </p:spPr>
          <p:txBody>
            <a:bodyPr wrap="square" rtlCol="0">
              <a:spAutoFit/>
            </a:bodyPr>
            <a:lstStyle/>
            <a:p>
              <a:pPr algn="ctr"/>
              <a:r>
                <a:rPr lang="en-GB" sz="2400" dirty="0" smtClean="0">
                  <a:solidFill>
                    <a:schemeClr val="bg1"/>
                  </a:solidFill>
                </a:rPr>
                <a:t>Higher &amp; degree</a:t>
              </a:r>
            </a:p>
            <a:p>
              <a:pPr algn="ctr"/>
              <a:r>
                <a:rPr lang="en-GB" sz="2400" dirty="0">
                  <a:solidFill>
                    <a:schemeClr val="bg1"/>
                  </a:solidFill>
                </a:rPr>
                <a:t>a</a:t>
              </a:r>
              <a:r>
                <a:rPr lang="en-GB" sz="2400" dirty="0" smtClean="0">
                  <a:solidFill>
                    <a:schemeClr val="bg1"/>
                  </a:solidFill>
                </a:rPr>
                <a:t>pprenticeships</a:t>
              </a:r>
              <a:endParaRPr lang="en-GB" sz="2400" dirty="0">
                <a:solidFill>
                  <a:schemeClr val="bg1"/>
                </a:solidFill>
              </a:endParaRPr>
            </a:p>
          </p:txBody>
        </p:sp>
        <p:sp>
          <p:nvSpPr>
            <p:cNvPr id="23" name="TextBox 22"/>
            <p:cNvSpPr txBox="1"/>
            <p:nvPr/>
          </p:nvSpPr>
          <p:spPr>
            <a:xfrm>
              <a:off x="503548" y="3969060"/>
              <a:ext cx="2376264" cy="1877437"/>
            </a:xfrm>
            <a:prstGeom prst="rect">
              <a:avLst/>
            </a:prstGeom>
            <a:noFill/>
          </p:spPr>
          <p:txBody>
            <a:bodyPr wrap="square" rtlCol="0">
              <a:spAutoFit/>
            </a:bodyPr>
            <a:lstStyle/>
            <a:p>
              <a:pPr>
                <a:spcBef>
                  <a:spcPts val="600"/>
                </a:spcBef>
                <a:spcAft>
                  <a:spcPts val="600"/>
                </a:spcAft>
                <a:buFont typeface="Arial" pitchFamily="34" charset="0"/>
                <a:buChar char="•"/>
              </a:pPr>
              <a:r>
                <a:rPr lang="en-GB" sz="2400" dirty="0" smtClean="0"/>
                <a:t>Level 2</a:t>
              </a:r>
            </a:p>
            <a:p>
              <a:pPr>
                <a:spcBef>
                  <a:spcPts val="600"/>
                </a:spcBef>
                <a:spcAft>
                  <a:spcPts val="600"/>
                </a:spcAft>
                <a:buFont typeface="Arial" pitchFamily="34" charset="0"/>
                <a:buChar char="•"/>
              </a:pPr>
              <a:r>
                <a:rPr lang="en-GB" sz="2400" dirty="0" smtClean="0"/>
                <a:t>12-18 months</a:t>
              </a:r>
            </a:p>
            <a:p>
              <a:pPr>
                <a:spcBef>
                  <a:spcPts val="600"/>
                </a:spcBef>
                <a:spcAft>
                  <a:spcPts val="600"/>
                </a:spcAft>
                <a:buFont typeface="Arial" pitchFamily="34" charset="0"/>
                <a:buChar char="•"/>
              </a:pPr>
              <a:r>
                <a:rPr lang="en-GB" sz="2400" dirty="0" smtClean="0"/>
                <a:t>Equivalent to 5 GCSEs A* - C</a:t>
              </a:r>
              <a:endParaRPr lang="en-GB" sz="2400" dirty="0"/>
            </a:p>
          </p:txBody>
        </p:sp>
        <p:sp>
          <p:nvSpPr>
            <p:cNvPr id="24" name="TextBox 23"/>
            <p:cNvSpPr txBox="1"/>
            <p:nvPr/>
          </p:nvSpPr>
          <p:spPr>
            <a:xfrm>
              <a:off x="3455876" y="3969060"/>
              <a:ext cx="2376264" cy="1877437"/>
            </a:xfrm>
            <a:prstGeom prst="rect">
              <a:avLst/>
            </a:prstGeom>
            <a:noFill/>
          </p:spPr>
          <p:txBody>
            <a:bodyPr wrap="square" rtlCol="0">
              <a:spAutoFit/>
            </a:bodyPr>
            <a:lstStyle/>
            <a:p>
              <a:pPr>
                <a:spcBef>
                  <a:spcPts val="600"/>
                </a:spcBef>
                <a:spcAft>
                  <a:spcPts val="600"/>
                </a:spcAft>
                <a:buFont typeface="Arial" pitchFamily="34" charset="0"/>
                <a:buChar char="•"/>
              </a:pPr>
              <a:r>
                <a:rPr lang="en-GB" sz="2400" dirty="0" smtClean="0"/>
                <a:t>Level 3</a:t>
              </a:r>
            </a:p>
            <a:p>
              <a:pPr>
                <a:spcBef>
                  <a:spcPts val="600"/>
                </a:spcBef>
                <a:spcAft>
                  <a:spcPts val="600"/>
                </a:spcAft>
                <a:buFont typeface="Arial" pitchFamily="34" charset="0"/>
                <a:buChar char="•"/>
              </a:pPr>
              <a:r>
                <a:rPr lang="en-GB" sz="2400" dirty="0" smtClean="0"/>
                <a:t>18-48 months</a:t>
              </a:r>
            </a:p>
            <a:p>
              <a:pPr>
                <a:spcBef>
                  <a:spcPts val="600"/>
                </a:spcBef>
                <a:spcAft>
                  <a:spcPts val="600"/>
                </a:spcAft>
                <a:buFont typeface="Arial" pitchFamily="34" charset="0"/>
                <a:buChar char="•"/>
              </a:pPr>
              <a:r>
                <a:rPr lang="en-GB" sz="2400" dirty="0" smtClean="0"/>
                <a:t>Equivalent to 2 A-levels</a:t>
              </a:r>
              <a:endParaRPr lang="en-GB" sz="2400" dirty="0"/>
            </a:p>
          </p:txBody>
        </p:sp>
        <p:sp>
          <p:nvSpPr>
            <p:cNvPr id="25" name="TextBox 24"/>
            <p:cNvSpPr txBox="1"/>
            <p:nvPr/>
          </p:nvSpPr>
          <p:spPr>
            <a:xfrm>
              <a:off x="6192180" y="3897052"/>
              <a:ext cx="2448272" cy="2246769"/>
            </a:xfrm>
            <a:prstGeom prst="rect">
              <a:avLst/>
            </a:prstGeom>
            <a:noFill/>
          </p:spPr>
          <p:txBody>
            <a:bodyPr wrap="square" rtlCol="0">
              <a:spAutoFit/>
            </a:bodyPr>
            <a:lstStyle/>
            <a:p>
              <a:pPr>
                <a:spcBef>
                  <a:spcPts val="600"/>
                </a:spcBef>
                <a:spcAft>
                  <a:spcPts val="600"/>
                </a:spcAft>
                <a:buFont typeface="Arial" pitchFamily="34" charset="0"/>
                <a:buChar char="•"/>
              </a:pPr>
              <a:r>
                <a:rPr lang="en-GB" sz="2400" dirty="0" smtClean="0"/>
                <a:t>Levels 4,5,6,7</a:t>
              </a:r>
            </a:p>
            <a:p>
              <a:pPr>
                <a:spcBef>
                  <a:spcPts val="600"/>
                </a:spcBef>
                <a:spcAft>
                  <a:spcPts val="600"/>
                </a:spcAft>
                <a:buFont typeface="Arial" pitchFamily="34" charset="0"/>
                <a:buChar char="•"/>
              </a:pPr>
              <a:r>
                <a:rPr lang="en-GB" sz="2400" dirty="0" smtClean="0"/>
                <a:t>24 months+</a:t>
              </a:r>
            </a:p>
            <a:p>
              <a:pPr>
                <a:spcBef>
                  <a:spcPts val="600"/>
                </a:spcBef>
                <a:spcAft>
                  <a:spcPts val="600"/>
                </a:spcAft>
                <a:buFont typeface="Arial" pitchFamily="34" charset="0"/>
                <a:buChar char="•"/>
              </a:pPr>
              <a:r>
                <a:rPr lang="en-GB" sz="2400" dirty="0" smtClean="0"/>
                <a:t>Equivalent to foundation degree level+</a:t>
              </a:r>
            </a:p>
          </p:txBody>
        </p:sp>
      </p:grpSp>
      <p:sp>
        <p:nvSpPr>
          <p:cNvPr id="3" name="Rectangle 2"/>
          <p:cNvSpPr/>
          <p:nvPr/>
        </p:nvSpPr>
        <p:spPr>
          <a:xfrm>
            <a:off x="358775" y="1169016"/>
            <a:ext cx="8426450" cy="55294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463430" y="1209542"/>
            <a:ext cx="6564954" cy="461665"/>
          </a:xfrm>
          <a:prstGeom prst="rect">
            <a:avLst/>
          </a:prstGeom>
          <a:noFill/>
        </p:spPr>
        <p:txBody>
          <a:bodyPr wrap="square" rtlCol="0">
            <a:spAutoFit/>
          </a:bodyPr>
          <a:lstStyle/>
          <a:p>
            <a:r>
              <a:rPr lang="en-GB" sz="2400" b="1" dirty="0" smtClean="0">
                <a:solidFill>
                  <a:schemeClr val="bg1"/>
                </a:solidFill>
              </a:rPr>
              <a:t>Different levels of apprenticeships available</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GB" dirty="0" smtClean="0"/>
              <a:t>Progression</a:t>
            </a:r>
            <a:endParaRPr lang="en-GB" dirty="0"/>
          </a:p>
        </p:txBody>
      </p:sp>
      <p:grpSp>
        <p:nvGrpSpPr>
          <p:cNvPr id="29" name="Group 28"/>
          <p:cNvGrpSpPr/>
          <p:nvPr/>
        </p:nvGrpSpPr>
        <p:grpSpPr>
          <a:xfrm>
            <a:off x="4139952" y="4365104"/>
            <a:ext cx="4032448" cy="792088"/>
            <a:chOff x="2995540" y="4941168"/>
            <a:chExt cx="3744416" cy="792088"/>
          </a:xfrm>
        </p:grpSpPr>
        <p:sp>
          <p:nvSpPr>
            <p:cNvPr id="30" name="Rectangle 29"/>
            <p:cNvSpPr/>
            <p:nvPr/>
          </p:nvSpPr>
          <p:spPr>
            <a:xfrm>
              <a:off x="3203848" y="4941168"/>
              <a:ext cx="3456384" cy="792088"/>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2995540" y="5014047"/>
              <a:ext cx="3744416" cy="646331"/>
            </a:xfrm>
            <a:prstGeom prst="rect">
              <a:avLst/>
            </a:prstGeom>
            <a:noFill/>
          </p:spPr>
          <p:txBody>
            <a:bodyPr wrap="square" rtlCol="0">
              <a:spAutoFit/>
            </a:bodyPr>
            <a:lstStyle/>
            <a:p>
              <a:pPr algn="ctr"/>
              <a:r>
                <a:rPr lang="en-GB" b="1" dirty="0" smtClean="0"/>
                <a:t>Intermediate apprenticeship</a:t>
              </a:r>
            </a:p>
            <a:p>
              <a:pPr algn="ctr"/>
              <a:r>
                <a:rPr lang="en-GB" b="1" dirty="0" smtClean="0"/>
                <a:t>Level 2</a:t>
              </a:r>
              <a:endParaRPr lang="en-GB" b="1" dirty="0"/>
            </a:p>
          </p:txBody>
        </p:sp>
      </p:grpSp>
      <p:grpSp>
        <p:nvGrpSpPr>
          <p:cNvPr id="32" name="Group 31"/>
          <p:cNvGrpSpPr/>
          <p:nvPr/>
        </p:nvGrpSpPr>
        <p:grpSpPr>
          <a:xfrm>
            <a:off x="4788024" y="3140968"/>
            <a:ext cx="3456384" cy="792088"/>
            <a:chOff x="3298050" y="3212976"/>
            <a:chExt cx="3456384" cy="792088"/>
          </a:xfrm>
        </p:grpSpPr>
        <p:sp>
          <p:nvSpPr>
            <p:cNvPr id="33" name="Rectangle 32"/>
            <p:cNvSpPr/>
            <p:nvPr/>
          </p:nvSpPr>
          <p:spPr>
            <a:xfrm>
              <a:off x="3298050" y="3212976"/>
              <a:ext cx="3456384"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3370058" y="3285855"/>
              <a:ext cx="3312368" cy="646331"/>
            </a:xfrm>
            <a:prstGeom prst="rect">
              <a:avLst/>
            </a:prstGeom>
            <a:noFill/>
          </p:spPr>
          <p:txBody>
            <a:bodyPr wrap="square" rtlCol="0">
              <a:spAutoFit/>
            </a:bodyPr>
            <a:lstStyle/>
            <a:p>
              <a:pPr algn="ctr"/>
              <a:r>
                <a:rPr lang="en-GB" sz="1750" b="1" dirty="0" smtClean="0"/>
                <a:t>Advanced apprenticeship</a:t>
              </a:r>
            </a:p>
            <a:p>
              <a:pPr algn="ctr"/>
              <a:r>
                <a:rPr lang="en-GB" sz="1750" b="1" dirty="0" smtClean="0"/>
                <a:t>Level 3</a:t>
              </a:r>
              <a:endParaRPr lang="en-GB" sz="1750" b="1" dirty="0"/>
            </a:p>
          </p:txBody>
        </p:sp>
      </p:grpSp>
      <p:grpSp>
        <p:nvGrpSpPr>
          <p:cNvPr id="35" name="Group 34"/>
          <p:cNvGrpSpPr/>
          <p:nvPr/>
        </p:nvGrpSpPr>
        <p:grpSpPr>
          <a:xfrm>
            <a:off x="4878336" y="1952836"/>
            <a:ext cx="4214605" cy="792088"/>
            <a:chOff x="3252542" y="1700808"/>
            <a:chExt cx="3847725" cy="792088"/>
          </a:xfrm>
        </p:grpSpPr>
        <p:sp>
          <p:nvSpPr>
            <p:cNvPr id="36" name="Rectangle 35"/>
            <p:cNvSpPr/>
            <p:nvPr/>
          </p:nvSpPr>
          <p:spPr>
            <a:xfrm>
              <a:off x="3450450" y="1700808"/>
              <a:ext cx="3456384"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7" name="TextBox 36"/>
            <p:cNvSpPr txBox="1"/>
            <p:nvPr/>
          </p:nvSpPr>
          <p:spPr>
            <a:xfrm>
              <a:off x="3252542" y="1773687"/>
              <a:ext cx="3847725" cy="630942"/>
            </a:xfrm>
            <a:prstGeom prst="rect">
              <a:avLst/>
            </a:prstGeom>
            <a:noFill/>
          </p:spPr>
          <p:txBody>
            <a:bodyPr wrap="square" rtlCol="0">
              <a:spAutoFit/>
            </a:bodyPr>
            <a:lstStyle/>
            <a:p>
              <a:pPr algn="ctr"/>
              <a:r>
                <a:rPr lang="en-GB" sz="1750" b="1" dirty="0" smtClean="0"/>
                <a:t>Higher and degree apprenticeships</a:t>
              </a:r>
            </a:p>
            <a:p>
              <a:pPr algn="ctr"/>
              <a:r>
                <a:rPr lang="en-GB" sz="1750" b="1" dirty="0" smtClean="0"/>
                <a:t>Level’s 4-7</a:t>
              </a:r>
              <a:endParaRPr lang="en-GB" sz="1750" b="1" dirty="0"/>
            </a:p>
          </p:txBody>
        </p:sp>
      </p:grpSp>
      <p:sp>
        <p:nvSpPr>
          <p:cNvPr id="40" name="Up Arrow 39"/>
          <p:cNvSpPr/>
          <p:nvPr/>
        </p:nvSpPr>
        <p:spPr>
          <a:xfrm rot="2249293">
            <a:off x="1656582" y="690034"/>
            <a:ext cx="477452" cy="477938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2123728" y="4581128"/>
            <a:ext cx="1584176" cy="369332"/>
          </a:xfrm>
          <a:prstGeom prst="rect">
            <a:avLst/>
          </a:prstGeom>
          <a:noFill/>
        </p:spPr>
        <p:txBody>
          <a:bodyPr wrap="square" rtlCol="0">
            <a:spAutoFit/>
          </a:bodyPr>
          <a:lstStyle/>
          <a:p>
            <a:r>
              <a:rPr lang="en-GB" dirty="0" smtClean="0"/>
              <a:t>Entry Points</a:t>
            </a:r>
            <a:endParaRPr lang="en-GB" dirty="0"/>
          </a:p>
        </p:txBody>
      </p:sp>
      <p:sp>
        <p:nvSpPr>
          <p:cNvPr id="43" name="TextBox 42"/>
          <p:cNvSpPr txBox="1"/>
          <p:nvPr/>
        </p:nvSpPr>
        <p:spPr>
          <a:xfrm>
            <a:off x="2583130" y="3320988"/>
            <a:ext cx="1584176" cy="369332"/>
          </a:xfrm>
          <a:prstGeom prst="rect">
            <a:avLst/>
          </a:prstGeom>
          <a:noFill/>
        </p:spPr>
        <p:txBody>
          <a:bodyPr wrap="square" rtlCol="0">
            <a:spAutoFit/>
          </a:bodyPr>
          <a:lstStyle/>
          <a:p>
            <a:r>
              <a:rPr lang="en-GB" dirty="0" smtClean="0"/>
              <a:t>Entry Points</a:t>
            </a:r>
            <a:endParaRPr lang="en-GB" dirty="0"/>
          </a:p>
        </p:txBody>
      </p:sp>
      <p:sp>
        <p:nvSpPr>
          <p:cNvPr id="44" name="TextBox 43"/>
          <p:cNvSpPr txBox="1"/>
          <p:nvPr/>
        </p:nvSpPr>
        <p:spPr>
          <a:xfrm>
            <a:off x="3078136" y="2168860"/>
            <a:ext cx="1584176" cy="369332"/>
          </a:xfrm>
          <a:prstGeom prst="rect">
            <a:avLst/>
          </a:prstGeom>
          <a:noFill/>
        </p:spPr>
        <p:txBody>
          <a:bodyPr wrap="square" rtlCol="0">
            <a:spAutoFit/>
          </a:bodyPr>
          <a:lstStyle/>
          <a:p>
            <a:r>
              <a:rPr lang="en-GB" dirty="0" smtClean="0"/>
              <a:t>Entry Points</a:t>
            </a:r>
            <a:endParaRPr lang="en-GB" dirty="0"/>
          </a:p>
        </p:txBody>
      </p:sp>
      <p:sp>
        <p:nvSpPr>
          <p:cNvPr id="45" name="TextBox 44"/>
          <p:cNvSpPr txBox="1"/>
          <p:nvPr/>
        </p:nvSpPr>
        <p:spPr>
          <a:xfrm>
            <a:off x="5474594" y="1200157"/>
            <a:ext cx="2635942" cy="400110"/>
          </a:xfrm>
          <a:prstGeom prst="rect">
            <a:avLst/>
          </a:prstGeom>
          <a:noFill/>
        </p:spPr>
        <p:txBody>
          <a:bodyPr wrap="square" rtlCol="0">
            <a:spAutoFit/>
          </a:bodyPr>
          <a:lstStyle/>
          <a:p>
            <a:pPr algn="ctr"/>
            <a:r>
              <a:rPr lang="en-GB" sz="2000" b="1" dirty="0" smtClean="0"/>
              <a:t>Professional Status</a:t>
            </a:r>
            <a:endParaRPr lang="en-GB" sz="2000" b="1" dirty="0"/>
          </a:p>
        </p:txBody>
      </p:sp>
      <p:sp>
        <p:nvSpPr>
          <p:cNvPr id="46" name="TextBox 45"/>
          <p:cNvSpPr txBox="1"/>
          <p:nvPr/>
        </p:nvSpPr>
        <p:spPr>
          <a:xfrm>
            <a:off x="683568" y="1664804"/>
            <a:ext cx="900100" cy="1200329"/>
          </a:xfrm>
          <a:prstGeom prst="rect">
            <a:avLst/>
          </a:prstGeom>
          <a:noFill/>
        </p:spPr>
        <p:txBody>
          <a:bodyPr wrap="square" rtlCol="0">
            <a:spAutoFit/>
          </a:bodyPr>
          <a:lstStyle/>
          <a:p>
            <a:pPr algn="ctr"/>
            <a:r>
              <a:rPr lang="en-GB" b="1" dirty="0" smtClean="0"/>
              <a:t>THE </a:t>
            </a:r>
          </a:p>
          <a:p>
            <a:pPr algn="ctr"/>
            <a:r>
              <a:rPr lang="en-GB" b="1" dirty="0" smtClean="0"/>
              <a:t>SKY’S </a:t>
            </a:r>
          </a:p>
          <a:p>
            <a:pPr algn="ctr"/>
            <a:r>
              <a:rPr lang="en-GB" b="1" dirty="0" smtClean="0"/>
              <a:t>THE </a:t>
            </a:r>
          </a:p>
          <a:p>
            <a:pPr algn="ctr"/>
            <a:r>
              <a:rPr lang="en-GB" b="1" dirty="0" smtClean="0"/>
              <a:t>LIMIT</a:t>
            </a:r>
            <a:endParaRPr lang="en-GB" b="1" dirty="0"/>
          </a:p>
        </p:txBody>
      </p:sp>
      <p:sp>
        <p:nvSpPr>
          <p:cNvPr id="25" name="Text Box 28"/>
          <p:cNvSpPr txBox="1">
            <a:spLocks noChangeArrowheads="1"/>
          </p:cNvSpPr>
          <p:nvPr/>
        </p:nvSpPr>
        <p:spPr bwMode="auto">
          <a:xfrm rot="18447049">
            <a:off x="475263" y="3345165"/>
            <a:ext cx="2964371" cy="369332"/>
          </a:xfrm>
          <a:prstGeom prst="rect">
            <a:avLst/>
          </a:prstGeom>
          <a:noFill/>
          <a:ln w="9525">
            <a:noFill/>
            <a:miter lim="800000"/>
            <a:headEnd/>
            <a:tailEnd/>
          </a:ln>
        </p:spPr>
        <p:txBody>
          <a:bodyPr wrap="square">
            <a:spAutoFit/>
          </a:bodyPr>
          <a:lstStyle/>
          <a:p>
            <a:r>
              <a:rPr lang="en-GB" b="1" dirty="0">
                <a:solidFill>
                  <a:srgbClr val="FF0000"/>
                </a:solidFill>
              </a:rPr>
              <a:t>Your GCSEs, A-Levels…</a:t>
            </a:r>
          </a:p>
        </p:txBody>
      </p:sp>
      <p:sp>
        <p:nvSpPr>
          <p:cNvPr id="10" name="Right Arrow 9"/>
          <p:cNvSpPr/>
          <p:nvPr/>
        </p:nvSpPr>
        <p:spPr>
          <a:xfrm>
            <a:off x="4446288" y="2204864"/>
            <a:ext cx="312861" cy="32316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p:cNvSpPr/>
          <p:nvPr/>
        </p:nvSpPr>
        <p:spPr>
          <a:xfrm>
            <a:off x="3491880" y="4617132"/>
            <a:ext cx="312861" cy="32316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p:cNvSpPr/>
          <p:nvPr/>
        </p:nvSpPr>
        <p:spPr>
          <a:xfrm>
            <a:off x="3935103" y="3357862"/>
            <a:ext cx="312861" cy="32316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p:cNvGrpSpPr/>
          <p:nvPr/>
        </p:nvGrpSpPr>
        <p:grpSpPr>
          <a:xfrm>
            <a:off x="3354637" y="5553204"/>
            <a:ext cx="4313709" cy="861774"/>
            <a:chOff x="3203847" y="4907129"/>
            <a:chExt cx="3924437" cy="1062437"/>
          </a:xfrm>
        </p:grpSpPr>
        <p:sp>
          <p:nvSpPr>
            <p:cNvPr id="54" name="Rectangle 53"/>
            <p:cNvSpPr/>
            <p:nvPr/>
          </p:nvSpPr>
          <p:spPr>
            <a:xfrm>
              <a:off x="3203847" y="4941168"/>
              <a:ext cx="3924437" cy="98279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3263195" y="4907129"/>
              <a:ext cx="3780235" cy="1062437"/>
            </a:xfrm>
            <a:prstGeom prst="rect">
              <a:avLst/>
            </a:prstGeom>
            <a:noFill/>
          </p:spPr>
          <p:txBody>
            <a:bodyPr wrap="square" rtlCol="0">
              <a:spAutoFit/>
            </a:bodyPr>
            <a:lstStyle/>
            <a:p>
              <a:pPr algn="ctr">
                <a:lnSpc>
                  <a:spcPts val="2000"/>
                </a:lnSpc>
              </a:pPr>
              <a:r>
                <a:rPr lang="en-GB" sz="1750" b="1" dirty="0" smtClean="0"/>
                <a:t>Traineeships</a:t>
              </a:r>
            </a:p>
            <a:p>
              <a:pPr algn="ctr">
                <a:lnSpc>
                  <a:spcPts val="2000"/>
                </a:lnSpc>
              </a:pPr>
              <a:r>
                <a:rPr lang="en-GB" sz="1750" b="1" dirty="0" smtClean="0"/>
                <a:t>English and maths qualifications and up to 6 months work experience</a:t>
              </a:r>
              <a:endParaRPr lang="en-GB" sz="1750" b="1" dirty="0"/>
            </a:p>
          </p:txBody>
        </p:sp>
      </p:grpSp>
      <p:sp>
        <p:nvSpPr>
          <p:cNvPr id="56" name="TextBox 55"/>
          <p:cNvSpPr txBox="1"/>
          <p:nvPr/>
        </p:nvSpPr>
        <p:spPr>
          <a:xfrm>
            <a:off x="1174198" y="5800386"/>
            <a:ext cx="1584176" cy="369332"/>
          </a:xfrm>
          <a:prstGeom prst="rect">
            <a:avLst/>
          </a:prstGeom>
          <a:noFill/>
        </p:spPr>
        <p:txBody>
          <a:bodyPr wrap="square" rtlCol="0">
            <a:spAutoFit/>
          </a:bodyPr>
          <a:lstStyle/>
          <a:p>
            <a:r>
              <a:rPr lang="en-GB" dirty="0" smtClean="0"/>
              <a:t>Entry Points</a:t>
            </a:r>
            <a:endParaRPr lang="en-GB" dirty="0"/>
          </a:p>
        </p:txBody>
      </p:sp>
      <p:sp>
        <p:nvSpPr>
          <p:cNvPr id="57" name="Right Arrow 56"/>
          <p:cNvSpPr/>
          <p:nvPr/>
        </p:nvSpPr>
        <p:spPr>
          <a:xfrm>
            <a:off x="2542350" y="5836390"/>
            <a:ext cx="312861" cy="32316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p:txBody>
          <a:bodyPr/>
          <a:lstStyle/>
          <a:p>
            <a:r>
              <a:rPr lang="en-GB" smtClean="0">
                <a:latin typeface="Arial" charset="0"/>
                <a:cs typeface="Arial" charset="0"/>
              </a:rPr>
              <a:t>What training will I have?</a:t>
            </a:r>
          </a:p>
        </p:txBody>
      </p:sp>
      <p:sp>
        <p:nvSpPr>
          <p:cNvPr id="33794" name="Rectangle 3"/>
          <p:cNvSpPr>
            <a:spLocks noGrp="1"/>
          </p:cNvSpPr>
          <p:nvPr>
            <p:ph type="body" idx="4294967295"/>
          </p:nvPr>
        </p:nvSpPr>
        <p:spPr>
          <a:xfrm>
            <a:off x="358775" y="1557338"/>
            <a:ext cx="7921625" cy="4525962"/>
          </a:xfrm>
        </p:spPr>
        <p:txBody>
          <a:bodyPr/>
          <a:lstStyle/>
          <a:p>
            <a:pPr>
              <a:lnSpc>
                <a:spcPct val="100000"/>
              </a:lnSpc>
              <a:spcBef>
                <a:spcPts val="600"/>
              </a:spcBef>
              <a:spcAft>
                <a:spcPts val="600"/>
              </a:spcAft>
              <a:buFont typeface="Arial" charset="0"/>
              <a:buChar char="•"/>
            </a:pPr>
            <a:r>
              <a:rPr lang="en-GB" sz="2400" dirty="0" smtClean="0">
                <a:latin typeface="Arial" charset="0"/>
                <a:cs typeface="Arial" charset="0"/>
              </a:rPr>
              <a:t> Your apprenticeship will cover both hands on experience and training in all other aspects of the job.</a:t>
            </a:r>
          </a:p>
          <a:p>
            <a:pPr>
              <a:lnSpc>
                <a:spcPct val="100000"/>
              </a:lnSpc>
              <a:spcBef>
                <a:spcPts val="600"/>
              </a:spcBef>
              <a:spcAft>
                <a:spcPts val="600"/>
              </a:spcAft>
              <a:buFont typeface="Arial" charset="0"/>
              <a:buChar char="•"/>
            </a:pPr>
            <a:r>
              <a:rPr lang="en-GB" sz="2400" dirty="0" smtClean="0">
                <a:latin typeface="Arial" charset="0"/>
                <a:cs typeface="Arial" charset="0"/>
              </a:rPr>
              <a:t> Your employer provides your ‘on the job’ training and pays your wages.</a:t>
            </a:r>
          </a:p>
          <a:p>
            <a:pPr>
              <a:lnSpc>
                <a:spcPct val="100000"/>
              </a:lnSpc>
              <a:spcBef>
                <a:spcPts val="600"/>
              </a:spcBef>
              <a:spcAft>
                <a:spcPts val="600"/>
              </a:spcAft>
              <a:buFont typeface="Arial" charset="0"/>
              <a:buChar char="•"/>
            </a:pPr>
            <a:r>
              <a:rPr lang="en-GB" sz="2400" dirty="0" smtClean="0">
                <a:latin typeface="Arial" charset="0"/>
                <a:cs typeface="Arial" charset="0"/>
              </a:rPr>
              <a:t> The remainder of your learning is delivered by a college or training </a:t>
            </a:r>
            <a:r>
              <a:rPr lang="en-GB" sz="2400" dirty="0">
                <a:latin typeface="Arial" charset="0"/>
                <a:cs typeface="Arial" charset="0"/>
              </a:rPr>
              <a:t>p</a:t>
            </a:r>
            <a:r>
              <a:rPr lang="en-GB" sz="2400" dirty="0" smtClean="0">
                <a:latin typeface="Arial" charset="0"/>
                <a:cs typeface="Arial" charset="0"/>
              </a:rPr>
              <a:t>rovider either at their premises, at the work place or via e-learning</a:t>
            </a:r>
          </a:p>
          <a:p>
            <a:pPr>
              <a:lnSpc>
                <a:spcPct val="100000"/>
              </a:lnSpc>
              <a:spcBef>
                <a:spcPts val="600"/>
              </a:spcBef>
              <a:spcAft>
                <a:spcPts val="600"/>
              </a:spcAft>
              <a:buFont typeface="Arial" charset="0"/>
              <a:buChar char="•"/>
            </a:pPr>
            <a:r>
              <a:rPr lang="en-GB" sz="2400" dirty="0" smtClean="0">
                <a:latin typeface="Arial" charset="0"/>
                <a:cs typeface="Arial" charset="0"/>
              </a:rPr>
              <a:t> You will be assessed in the workplace by your college or training provider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goes into an apprenticeship</a:t>
            </a:r>
            <a:endParaRPr lang="en-GB" dirty="0"/>
          </a:p>
        </p:txBody>
      </p:sp>
      <p:pic>
        <p:nvPicPr>
          <p:cNvPr id="6" name="Picture 4" descr="image001"/>
          <p:cNvPicPr>
            <a:picLocks noChangeAspect="1" noChangeArrowheads="1"/>
          </p:cNvPicPr>
          <p:nvPr/>
        </p:nvPicPr>
        <p:blipFill>
          <a:blip r:embed="rId3" cstate="print"/>
          <a:srcRect/>
          <a:stretch>
            <a:fillRect/>
          </a:stretch>
        </p:blipFill>
        <p:spPr bwMode="auto">
          <a:xfrm>
            <a:off x="1655676" y="1211045"/>
            <a:ext cx="5868652" cy="5160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AS">
      <a:dk1>
        <a:sysClr val="windowText" lastClr="000000"/>
      </a:dk1>
      <a:lt1>
        <a:sysClr val="window" lastClr="FFFFFF"/>
      </a:lt1>
      <a:dk2>
        <a:srgbClr val="FABB00"/>
      </a:dk2>
      <a:lt2>
        <a:srgbClr val="FFFFFF"/>
      </a:lt2>
      <a:accent1>
        <a:srgbClr val="FABB00"/>
      </a:accent1>
      <a:accent2>
        <a:srgbClr val="E53517"/>
      </a:accent2>
      <a:accent3>
        <a:srgbClr val="EE7F00"/>
      </a:accent3>
      <a:accent4>
        <a:srgbClr val="919191"/>
      </a:accent4>
      <a:accent5>
        <a:srgbClr val="000000"/>
      </a:accent5>
      <a:accent6>
        <a:srgbClr val="44223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0E5F22C846B4480416CA55A9D80FF" ma:contentTypeVersion="6" ma:contentTypeDescription="Create a new document." ma:contentTypeScope="" ma:versionID="36d957bec7a182dd2b1adc07988e4328">
  <xsd:schema xmlns:xsd="http://www.w3.org/2001/XMLSchema" xmlns:xs="http://www.w3.org/2001/XMLSchema" xmlns:p="http://schemas.microsoft.com/office/2006/metadata/properties" xmlns:ns1="http://schemas.microsoft.com/sharepoint/v3" xmlns:ns2="fc576c8c-7604-414b-a9aa-7e4bf19d9c73" xmlns:ns3="14169d7b-d8f6-4dcd-998f-2638d3af9317" targetNamespace="http://schemas.microsoft.com/office/2006/metadata/properties" ma:root="true" ma:fieldsID="6c48b7f493c2a341ec8ae6e11e26cfce" ns1:_="" ns2:_="" ns3:_="">
    <xsd:import namespace="http://schemas.microsoft.com/sharepoint/v3"/>
    <xsd:import namespace="fc576c8c-7604-414b-a9aa-7e4bf19d9c73"/>
    <xsd:import namespace="14169d7b-d8f6-4dcd-998f-2638d3af9317"/>
    <xsd:element name="properties">
      <xsd:complexType>
        <xsd:sequence>
          <xsd:element name="documentManagement">
            <xsd:complexType>
              <xsd:all>
                <xsd:element ref="ns1:PublishingStartDate" minOccurs="0"/>
                <xsd:element ref="ns1:PublishingExpirationDate" minOccurs="0"/>
                <xsd:element ref="ns2:fe05a3a86ee1470d982a4c9026c66048"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576c8c-7604-414b-a9aa-7e4bf19d9c73" elementFormDefault="qualified">
    <xsd:import namespace="http://schemas.microsoft.com/office/2006/documentManagement/types"/>
    <xsd:import namespace="http://schemas.microsoft.com/office/infopath/2007/PartnerControls"/>
    <xsd:element name="fe05a3a86ee1470d982a4c9026c66048" ma:index="11" ma:taxonomy="true" ma:internalName="fe05a3a86ee1470d982a4c9026c66048" ma:taxonomyFieldName="Tagging" ma:displayName="Tagging" ma:default="" ma:fieldId="{fe05a3a8-6ee1-470d-982a-4c9026c66048}" ma:sspId="5a22722e-355d-40c4-9c1d-f84a12b9e156" ma:termSetId="a0ae45ff-2a3b-466b-9bb6-44d046a8af4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169d7b-d8f6-4dcd-998f-2638d3af931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48d526-882f-490e-9206-485fbcb40604}" ma:internalName="TaxCatchAll" ma:showField="CatchAllData" ma:web="14169d7b-d8f6-4dcd-998f-2638d3af9317">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e05a3a86ee1470d982a4c9026c66048 xmlns="fc576c8c-7604-414b-a9aa-7e4bf19d9c73">
      <Terms xmlns="http://schemas.microsoft.com/office/infopath/2007/PartnerControls">
        <TermInfo xmlns="http://schemas.microsoft.com/office/infopath/2007/PartnerControls">
          <TermName xmlns="http://schemas.microsoft.com/office/infopath/2007/PartnerControls">Leaflet</TermName>
          <TermId xmlns="http://schemas.microsoft.com/office/infopath/2007/PartnerControls">730ad277-53ac-4350-8ae6-57aa198c87b7</TermId>
        </TermInfo>
      </Terms>
    </fe05a3a86ee1470d982a4c9026c66048>
    <PublishingExpirationDate xmlns="http://schemas.microsoft.com/sharepoint/v3" xsi:nil="true"/>
    <PublishingStartDate xmlns="http://schemas.microsoft.com/sharepoint/v3" xsi:nil="true"/>
    <TaxCatchAll xmlns="14169d7b-d8f6-4dcd-998f-2638d3af9317">
      <Value>215</Value>
    </TaxCatchAll>
  </documentManagement>
</p:properties>
</file>

<file path=customXml/itemProps1.xml><?xml version="1.0" encoding="utf-8"?>
<ds:datastoreItem xmlns:ds="http://schemas.openxmlformats.org/officeDocument/2006/customXml" ds:itemID="{496B1017-B4B6-447B-9F0D-652BD7948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576c8c-7604-414b-a9aa-7e4bf19d9c73"/>
    <ds:schemaRef ds:uri="14169d7b-d8f6-4dcd-998f-2638d3af9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5DAC34-51FB-486E-9C95-6AE19CB9A04E}">
  <ds:schemaRefs>
    <ds:schemaRef ds:uri="http://schemas.microsoft.com/sharepoint/v3/contenttype/forms"/>
  </ds:schemaRefs>
</ds:datastoreItem>
</file>

<file path=customXml/itemProps3.xml><?xml version="1.0" encoding="utf-8"?>
<ds:datastoreItem xmlns:ds="http://schemas.openxmlformats.org/officeDocument/2006/customXml" ds:itemID="{E5434964-F97E-4AD4-B513-68532966B55A}">
  <ds:schemaRefs>
    <ds:schemaRef ds:uri="http://purl.org/dc/elements/1.1/"/>
    <ds:schemaRef ds:uri="http://www.w3.org/XML/1998/namespace"/>
    <ds:schemaRef ds:uri="http://schemas.microsoft.com/office/infopath/2007/PartnerControls"/>
    <ds:schemaRef ds:uri="http://schemas.microsoft.com/office/2006/documentManagement/types"/>
    <ds:schemaRef ds:uri="http://purl.org/dc/terms/"/>
    <ds:schemaRef ds:uri="http://purl.org/dc/dcmitype/"/>
    <ds:schemaRef ds:uri="fc576c8c-7604-414b-a9aa-7e4bf19d9c73"/>
    <ds:schemaRef ds:uri="http://schemas.microsoft.com/sharepoint/v3"/>
    <ds:schemaRef ds:uri="14169d7b-d8f6-4dcd-998f-2638d3af9317"/>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2679</TotalTime>
  <Words>1975</Words>
  <Application>Microsoft Office PowerPoint</Application>
  <PresentationFormat>On-screen Show (4:3)</PresentationFormat>
  <Paragraphs>237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Attended</vt:lpstr>
      <vt:lpstr>Message and purpose</vt:lpstr>
      <vt:lpstr>PowerPoint Presentation</vt:lpstr>
      <vt:lpstr>PowerPoint Presentation</vt:lpstr>
      <vt:lpstr>The benefits are…</vt:lpstr>
      <vt:lpstr>Level of apprenticeships</vt:lpstr>
      <vt:lpstr>Progression</vt:lpstr>
      <vt:lpstr>What training will I have?</vt:lpstr>
      <vt:lpstr>What goes into an apprenticeship</vt:lpstr>
      <vt:lpstr>What about higher education?</vt:lpstr>
      <vt:lpstr>PowerPoint Presentation</vt:lpstr>
      <vt:lpstr>Find an apprenticeship</vt:lpstr>
      <vt:lpstr>Apprenticeship vacancies</vt:lpstr>
      <vt:lpstr>PowerPoint Presentation</vt:lpstr>
      <vt:lpstr>Summary</vt:lpstr>
      <vt:lpstr>Further information</vt:lpstr>
      <vt:lpstr>Any 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Purpose</dc:creator>
  <cp:lastModifiedBy>Raeleen</cp:lastModifiedBy>
  <cp:revision>385</cp:revision>
  <dcterms:created xsi:type="dcterms:W3CDTF">2013-02-04T16:34:49Z</dcterms:created>
  <dcterms:modified xsi:type="dcterms:W3CDTF">2016-07-28T06:29:55Z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0x0101001E40E5F22C846B4480416CA55A9D80FF</vt:lpwstr>
  </property>
  <property fmtid="{D5CDD505-2E9C-101B-9397-08002B2CF9AE}" pid="3" name="Tagging">
    <vt:lpwstr>215;#Leaflet|730ad277-53ac-4350-8ae6-57aa198c87b7</vt:lpwstr>
  </property>
</Properties>
</file>