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64" r:id="rId2"/>
    <p:sldId id="26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7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32" charset="0"/>
        <a:ea typeface="ＭＳ Ｐゴシック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05" autoAdjust="0"/>
  </p:normalViewPr>
  <p:slideViewPr>
    <p:cSldViewPr>
      <p:cViewPr>
        <p:scale>
          <a:sx n="125" d="100"/>
          <a:sy n="125" d="100"/>
        </p:scale>
        <p:origin x="-9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9D77-39CE-48FC-A3E6-6EE10DC20C3C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DD122-DB7E-4114-A558-4A11EC64A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9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5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7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6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6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4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01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5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DD122-DB7E-4114-A558-4A11EC64A9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7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83AD6-C22B-4466-A865-A0C3F33E8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E1538-B159-4570-88DD-E245C85AD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72E2-3865-43E3-93FC-0B09B5553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taff/Documents/Myerscough_College_Logo_Landscape_Jpeg_Format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4615"/>
            <a:ext cx="38884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131840" y="62068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GDPR Overview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147C8-F73D-41AF-9B33-DE96A2EE33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2DFA6-2BE2-40FB-8636-818E6E111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25804-47E3-4435-8C36-7E2E8B507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C6C4-5767-46D8-B8C7-6ED3170F3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E905-F324-4794-8B2F-54525CF85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E4374-FD23-4FF1-B13D-F19E671C9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B9E1F-C301-44E7-863B-5CE5D25F0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87E308-9602-489C-97C4-20D3172DBC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-32" charset="0"/>
          <a:ea typeface="ＭＳ Ｐゴシック" pitchFamily="-3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manda's%20Work:Myerscough%20College:29931%20Powerpoint%20slides:My%20Rewards%20stri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manda's%20Work:Myerscough%20College:29931%20Powerpoint%20slides:My%20Rewards%20stri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Macintosh%20HD:Amanda's%20Work:Myerscough%20College:29931%20Powerpoint%20slides:My%20Rewards%20strip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988408"/>
            <a:ext cx="7273158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5800" y="1268760"/>
            <a:ext cx="7772400" cy="5132040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3448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GDPR - Individual’s Rights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To be informed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Access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Rectification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Erasure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Limited Processing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Data Portability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Objections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Profiling</a:t>
            </a:r>
          </a:p>
        </p:txBody>
      </p:sp>
    </p:spTree>
    <p:extLst>
      <p:ext uri="{BB962C8B-B14F-4D97-AF65-F5344CB8AC3E}">
        <p14:creationId xmlns:p14="http://schemas.microsoft.com/office/powerpoint/2010/main" val="26223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 &amp; Governance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•Implement appropriate technical and organisational measures that ensure and demonstrate that you comply. This may include internal data 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protection policies such as staff training, internal audits of processing activities, and reviews of internal HR policies. 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•Maintain relevant documentation on processing activities. 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•Where appropriate, appoint a data protection officer. 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Held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Document </a:t>
            </a:r>
            <a:r>
              <a:rPr lang="en-GB" sz="2000" dirty="0">
                <a:latin typeface="Calibri" panose="020F0502020204030204" pitchFamily="34" charset="0"/>
              </a:rPr>
              <a:t>what personal data we hold, where that data came from and who it is shared with. 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Conduct </a:t>
            </a:r>
            <a:r>
              <a:rPr lang="en-GB" sz="2000" dirty="0">
                <a:latin typeface="Calibri" panose="020F0502020204030204" pitchFamily="34" charset="0"/>
              </a:rPr>
              <a:t>an information audit across the organisation to map data flows.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Maintain </a:t>
            </a:r>
            <a:r>
              <a:rPr lang="en-GB" sz="2000" dirty="0">
                <a:latin typeface="Calibri" panose="020F0502020204030204" pitchFamily="34" charset="0"/>
              </a:rPr>
              <a:t>internal records of processing activities.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Document </a:t>
            </a:r>
            <a:r>
              <a:rPr lang="en-GB" sz="2000" dirty="0">
                <a:latin typeface="Calibri" panose="020F0502020204030204" pitchFamily="34" charset="0"/>
              </a:rPr>
              <a:t>what personal data we hold, where it came from and who we share it with. </a:t>
            </a:r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Protection By Design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I</a:t>
            </a:r>
            <a:r>
              <a:rPr lang="en-GB" sz="2000" dirty="0" smtClean="0">
                <a:latin typeface="Calibri" panose="020F0502020204030204" pitchFamily="34" charset="0"/>
              </a:rPr>
              <a:t>mplement </a:t>
            </a:r>
            <a:r>
              <a:rPr lang="en-GB" sz="2000" dirty="0">
                <a:latin typeface="Calibri" panose="020F0502020204030204" pitchFamily="34" charset="0"/>
              </a:rPr>
              <a:t>appropriate technical and organisational measures to show 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considered and integrated data protection into </a:t>
            </a:r>
            <a:r>
              <a:rPr lang="en-GB" sz="2000" dirty="0" smtClean="0">
                <a:latin typeface="Calibri" panose="020F0502020204030204" pitchFamily="34" charset="0"/>
              </a:rPr>
              <a:t>all processing </a:t>
            </a:r>
            <a:r>
              <a:rPr lang="en-GB" sz="2000" dirty="0">
                <a:latin typeface="Calibri" panose="020F0502020204030204" pitchFamily="34" charset="0"/>
              </a:rPr>
              <a:t>activities.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· A description of the processing operations and the purposes including, where applicable, the legitimate interests pursued by the controller.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· </a:t>
            </a:r>
            <a:r>
              <a:rPr lang="en-GB" sz="2000" dirty="0">
                <a:latin typeface="Calibri" panose="020F0502020204030204" pitchFamily="34" charset="0"/>
              </a:rPr>
              <a:t>An assessment of the necessity and proportionality of the processing in relation to the purpose. 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Lawful Basis /  Consent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Document </a:t>
            </a:r>
            <a:r>
              <a:rPr lang="en-GB" sz="2000" dirty="0"/>
              <a:t>what personal data </a:t>
            </a:r>
            <a:r>
              <a:rPr lang="en-GB" sz="2000" dirty="0" smtClean="0"/>
              <a:t>is held, </a:t>
            </a:r>
            <a:r>
              <a:rPr lang="en-GB" sz="2000" dirty="0"/>
              <a:t>where that data came from and who it is shared with.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Conduct </a:t>
            </a:r>
            <a:r>
              <a:rPr lang="en-GB" sz="2000" dirty="0"/>
              <a:t>an information audit across the organisation to map data flows. 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/>
              <a:t>Review </a:t>
            </a:r>
            <a:r>
              <a:rPr lang="en-GB" sz="2000" dirty="0"/>
              <a:t>how </a:t>
            </a:r>
            <a:r>
              <a:rPr lang="en-GB" sz="2000" dirty="0" smtClean="0"/>
              <a:t>Consent is sought, recorded </a:t>
            </a:r>
            <a:r>
              <a:rPr lang="en-GB" sz="2000" dirty="0"/>
              <a:t>and </a:t>
            </a:r>
            <a:r>
              <a:rPr lang="en-GB" sz="2000" dirty="0" smtClean="0"/>
              <a:t>managed.</a:t>
            </a:r>
            <a:r>
              <a:rPr lang="en-GB" sz="2000" dirty="0"/>
              <a:t> 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/>
              <a:t>Consent means offering people genuine choice and control over how </a:t>
            </a:r>
            <a:r>
              <a:rPr lang="en-GB" sz="2000" dirty="0" smtClean="0"/>
              <a:t>their data</a:t>
            </a:r>
            <a:r>
              <a:rPr lang="en-GB" sz="2000" dirty="0"/>
              <a:t> </a:t>
            </a:r>
            <a:r>
              <a:rPr lang="en-GB" sz="2000" dirty="0" smtClean="0"/>
              <a:t>is used.</a:t>
            </a:r>
            <a:endParaRPr lang="en-GB" sz="2000" dirty="0"/>
          </a:p>
          <a:p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Subject Access Requests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Review </a:t>
            </a:r>
            <a:r>
              <a:rPr lang="en-GB" sz="2000" dirty="0"/>
              <a:t>procedures and have plans in place on how to handle requests from individuals for access to their personal data within </a:t>
            </a:r>
            <a:r>
              <a:rPr lang="en-GB" sz="2000" dirty="0" smtClean="0"/>
              <a:t>30 days.</a:t>
            </a:r>
          </a:p>
          <a:p>
            <a:endParaRPr lang="en-GB" sz="2000" dirty="0" smtClean="0"/>
          </a:p>
          <a:p>
            <a:r>
              <a:rPr lang="en-GB" sz="2000" dirty="0" smtClean="0"/>
              <a:t>In </a:t>
            </a:r>
            <a:r>
              <a:rPr lang="en-GB" sz="2000" dirty="0"/>
              <a:t>most cases </a:t>
            </a:r>
            <a:r>
              <a:rPr lang="en-GB" sz="2000" dirty="0" smtClean="0"/>
              <a:t>you are not able </a:t>
            </a:r>
            <a:r>
              <a:rPr lang="en-GB" sz="2000" dirty="0"/>
              <a:t>to charge for complying with a request.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You can </a:t>
            </a:r>
            <a:r>
              <a:rPr lang="en-GB" sz="2000" dirty="0"/>
              <a:t>refuse or charge for requests that are manifestly unfounded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Excessive </a:t>
            </a:r>
            <a:r>
              <a:rPr lang="en-GB" sz="2000" dirty="0"/>
              <a:t>requests can also be charged for or refused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Where you refuse </a:t>
            </a:r>
            <a:r>
              <a:rPr lang="en-GB" sz="2000" dirty="0"/>
              <a:t>to respond to a request, </a:t>
            </a:r>
            <a:r>
              <a:rPr lang="en-GB" sz="2000" dirty="0" smtClean="0"/>
              <a:t>you </a:t>
            </a:r>
            <a:r>
              <a:rPr lang="en-GB" sz="2000" dirty="0"/>
              <a:t>must explain why to the individual, informing them of their right to complain to the supervisory </a:t>
            </a:r>
            <a:r>
              <a:rPr lang="en-GB" sz="2000" dirty="0" smtClean="0"/>
              <a:t>authority. </a:t>
            </a:r>
            <a:endParaRPr lang="en-GB" sz="2000" dirty="0"/>
          </a:p>
          <a:p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Breaches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GDPR introduces a duty on all organisations to report certain types of data breach to the ICO and in some cases to individuals.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You have </a:t>
            </a:r>
            <a:r>
              <a:rPr lang="en-GB" sz="2000" dirty="0"/>
              <a:t>to notify the ICO of a breach where it is likely to result in a risk to the rights and freedoms of individuals. If unaddressed, such a breach is likely to have a significant detrimental effect on individuals – for example, it could result in discrimination, damage to reputation, financial loss, loss of confidentiality or any other significant economic or social disadvantage. 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acintosh HD:Amanda's Work:Myerscough College:29931 Powerpoint slides:My Rewards strip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6400800"/>
            <a:ext cx="8763000" cy="311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160" y="1484784"/>
            <a:ext cx="7772400" cy="864096"/>
          </a:xfrm>
        </p:spPr>
        <p:txBody>
          <a:bodyPr/>
          <a:lstStyle/>
          <a:p>
            <a:pPr algn="l"/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of Data Outside of Organisation</a:t>
            </a:r>
            <a: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920" y="213285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 </a:t>
            </a:r>
            <a:r>
              <a:rPr lang="en-GB" sz="2000" dirty="0"/>
              <a:t>may transfer personal data where the organisation receiving the personal data has provided adequate safeguards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 smtClean="0"/>
              <a:t>Individuals</a:t>
            </a:r>
            <a:r>
              <a:rPr lang="en-GB" sz="2000" dirty="0"/>
              <a:t>’ rights must be enforceable and effective legal remedies for individuals must be available following the transfer. 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-32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-32" charset="0"/>
            <a:ea typeface="ＭＳ Ｐゴシック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484</Words>
  <Application>Microsoft Office PowerPoint</Application>
  <PresentationFormat>On-screen Show (4:3)</PresentationFormat>
  <Paragraphs>72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Lucida Grande</vt:lpstr>
      <vt:lpstr>Blank Presentation</vt:lpstr>
      <vt:lpstr>PowerPoint Presentation</vt:lpstr>
      <vt:lpstr>GDPR - Individual’s Rights </vt:lpstr>
      <vt:lpstr>Accountability &amp; Governance </vt:lpstr>
      <vt:lpstr>Information Held </vt:lpstr>
      <vt:lpstr>Data Protection By Design </vt:lpstr>
      <vt:lpstr>Lawful Basis /  Consent </vt:lpstr>
      <vt:lpstr>Subject Access Requests </vt:lpstr>
      <vt:lpstr>Data Breaches </vt:lpstr>
      <vt:lpstr>Transfer of Data Outside of Organisation </vt:lpstr>
      <vt:lpstr>PowerPoint Presentation</vt:lpstr>
    </vt:vector>
  </TitlesOfParts>
  <Company>Kay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</dc:creator>
  <cp:lastModifiedBy>Brown, Ian</cp:lastModifiedBy>
  <cp:revision>72</cp:revision>
  <dcterms:created xsi:type="dcterms:W3CDTF">2011-02-18T15:53:50Z</dcterms:created>
  <dcterms:modified xsi:type="dcterms:W3CDTF">2017-11-27T20:11:36Z</dcterms:modified>
</cp:coreProperties>
</file>